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7" r:id="rId42"/>
    <p:sldId id="296" r:id="rId43"/>
    <p:sldId id="299" r:id="rId44"/>
    <p:sldId id="298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2" r:id="rId57"/>
    <p:sldId id="311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5" d="100"/>
          <a:sy n="145" d="100"/>
        </p:scale>
        <p:origin x="-810" y="-7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5496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107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159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558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635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07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279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41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39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6860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997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A4E03-8FE3-46AB-8314-2CFC3A5424A0}" type="datetimeFigureOut">
              <a:rPr lang="es-ES" smtClean="0"/>
              <a:t>02/04/2019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EA7031-7D79-4C65-B063-DB73E9E2A68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001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://teamtreehouse.com/library/websites/html/text/quote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345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s-ES" dirty="0" smtClean="0"/>
              <a:t>EJERCICIO 1 …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867" b="74746"/>
          <a:stretch/>
        </p:blipFill>
        <p:spPr bwMode="auto">
          <a:xfrm>
            <a:off x="251520" y="1275606"/>
            <a:ext cx="8590814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864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s-ES" dirty="0" smtClean="0"/>
              <a:t>EJERCICIO 1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/>
              <a:t>1. </a:t>
            </a:r>
            <a:r>
              <a:rPr lang="es-ES" dirty="0" smtClean="0"/>
              <a:t>Abra </a:t>
            </a:r>
            <a:r>
              <a:rPr lang="es-ES" dirty="0"/>
              <a:t>el archivo index.html.</a:t>
            </a:r>
          </a:p>
          <a:p>
            <a:pPr marL="0" indent="0">
              <a:buNone/>
            </a:pPr>
            <a:r>
              <a:rPr lang="es-ES" dirty="0"/>
              <a:t>2. Localice el elemento &lt;</a:t>
            </a:r>
            <a:r>
              <a:rPr lang="es-ES" dirty="0" err="1"/>
              <a:t>section</a:t>
            </a:r>
            <a:r>
              <a:rPr lang="es-ES" dirty="0"/>
              <a:t>&gt; en su código que tiene la función de ID.</a:t>
            </a:r>
          </a:p>
          <a:p>
            <a:pPr marL="0" indent="0">
              <a:buNone/>
            </a:pPr>
            <a:r>
              <a:rPr lang="es-ES" dirty="0"/>
              <a:t>3. Elimine el texto ficticio que agregó a este elemento en el </a:t>
            </a:r>
            <a:r>
              <a:rPr lang="es-ES" dirty="0" smtClean="0"/>
              <a:t>tema 2 </a:t>
            </a:r>
            <a:r>
              <a:rPr lang="es-ES" dirty="0"/>
              <a:t>("El Banner principal de características va aquí").</a:t>
            </a:r>
          </a:p>
          <a:p>
            <a:pPr marL="0" indent="0">
              <a:buNone/>
            </a:pPr>
            <a:r>
              <a:rPr lang="es-ES" dirty="0"/>
              <a:t>4. Cree un nuevo elemento &lt;</a:t>
            </a:r>
            <a:r>
              <a:rPr lang="es-ES" dirty="0" err="1"/>
              <a:t>hgroup</a:t>
            </a:r>
            <a:r>
              <a:rPr lang="es-ES" dirty="0"/>
              <a:t>&gt; dentro del elemento &lt;</a:t>
            </a:r>
            <a:r>
              <a:rPr lang="es-ES" dirty="0" err="1"/>
              <a:t>section</a:t>
            </a:r>
            <a:r>
              <a:rPr lang="es-ES" dirty="0"/>
              <a:t>&gt;.</a:t>
            </a:r>
          </a:p>
          <a:p>
            <a:pPr marL="0" indent="0">
              <a:buNone/>
            </a:pPr>
            <a:r>
              <a:rPr lang="es-ES" dirty="0"/>
              <a:t>5. Cree un nuevo elemento &lt;h1&gt; dentro del elemento &lt;</a:t>
            </a:r>
            <a:r>
              <a:rPr lang="es-ES" dirty="0" err="1"/>
              <a:t>hgroup</a:t>
            </a:r>
            <a:r>
              <a:rPr lang="es-ES" dirty="0" smtClean="0"/>
              <a:t>&gt;.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047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s-ES" dirty="0" smtClean="0"/>
              <a:t>EJERCICIO 1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smtClean="0"/>
              <a:t>6</a:t>
            </a:r>
            <a:r>
              <a:rPr lang="es-ES" dirty="0"/>
              <a:t>. Agregue el siguiente texto a este nuevo elemento &lt;h1&gt;: la mejor pizza de Nueva York</a:t>
            </a:r>
          </a:p>
          <a:p>
            <a:pPr marL="0" indent="0">
              <a:buNone/>
            </a:pPr>
            <a:r>
              <a:rPr lang="es-ES" dirty="0"/>
              <a:t>7. Cree un nuevo elemento &lt;h2&gt; debajo del &lt;h1&gt; que acaba de crear.</a:t>
            </a:r>
          </a:p>
          <a:p>
            <a:pPr marL="0" indent="0">
              <a:buNone/>
            </a:pPr>
            <a:r>
              <a:rPr lang="es-ES" dirty="0"/>
              <a:t>8. Agregue el siguiente texto a este nuevo elemento &lt;h2&gt;: especial de </a:t>
            </a:r>
            <a:r>
              <a:rPr lang="es-ES" dirty="0" err="1"/>
              <a:t>joe's</a:t>
            </a:r>
            <a:r>
              <a:rPr lang="es-ES" dirty="0"/>
              <a:t> </a:t>
            </a:r>
            <a:r>
              <a:rPr lang="es-ES" dirty="0" err="1"/>
              <a:t>pepperoni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9. Guarde el archivo index.html.</a:t>
            </a:r>
          </a:p>
        </p:txBody>
      </p:sp>
    </p:spTree>
    <p:extLst>
      <p:ext uri="{BB962C8B-B14F-4D97-AF65-F5344CB8AC3E}">
        <p14:creationId xmlns:p14="http://schemas.microsoft.com/office/powerpoint/2010/main" val="4052352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s-ES" dirty="0" smtClean="0"/>
              <a:t>EJERCICIO 1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67544" y="1203598"/>
            <a:ext cx="4038600" cy="254555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 fontScale="77500" lnSpcReduction="20000"/>
          </a:bodyPr>
          <a:lstStyle/>
          <a:p>
            <a:r>
              <a:rPr lang="es-ES" dirty="0"/>
              <a:t>El código para la sección de la característica principal debe verse así: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4008" y="1203598"/>
            <a:ext cx="4038600" cy="2545556"/>
          </a:xfrm>
          <a:solidFill>
            <a:schemeClr val="accent3">
              <a:lumMod val="20000"/>
              <a:lumOff val="80000"/>
            </a:schemeClr>
          </a:solidFill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/>
              <a:t>&lt;!-- </a:t>
            </a:r>
            <a:r>
              <a:rPr lang="es-ES" dirty="0" err="1"/>
              <a:t>Feature</a:t>
            </a:r>
            <a:r>
              <a:rPr lang="es-ES" dirty="0"/>
              <a:t> --&gt;</a:t>
            </a:r>
          </a:p>
          <a:p>
            <a:pPr marL="0" indent="0">
              <a:buNone/>
            </a:pPr>
            <a:r>
              <a:rPr lang="es-ES" dirty="0"/>
              <a:t>&lt;</a:t>
            </a:r>
            <a:r>
              <a:rPr lang="es-ES" dirty="0" err="1"/>
              <a:t>section</a:t>
            </a:r>
            <a:r>
              <a:rPr lang="es-ES" dirty="0"/>
              <a:t> id=”</a:t>
            </a:r>
            <a:r>
              <a:rPr lang="es-ES" dirty="0" err="1"/>
              <a:t>feature</a:t>
            </a:r>
            <a:r>
              <a:rPr lang="es-ES" dirty="0"/>
              <a:t>”&gt;</a:t>
            </a:r>
          </a:p>
          <a:p>
            <a:pPr marL="0" indent="0">
              <a:buNone/>
            </a:pPr>
            <a:r>
              <a:rPr lang="es-ES" dirty="0"/>
              <a:t>&lt;</a:t>
            </a:r>
            <a:r>
              <a:rPr lang="es-ES" dirty="0" err="1"/>
              <a:t>hgroup</a:t>
            </a:r>
            <a:r>
              <a:rPr lang="es-ES" dirty="0"/>
              <a:t>&gt;</a:t>
            </a:r>
          </a:p>
          <a:p>
            <a:pPr marL="0" indent="0">
              <a:buNone/>
            </a:pPr>
            <a:r>
              <a:rPr lang="en-US" dirty="0"/>
              <a:t>&lt;h1&gt;New York’s Best Pizza&lt;/h1&gt;</a:t>
            </a:r>
          </a:p>
          <a:p>
            <a:pPr marL="0" indent="0">
              <a:buNone/>
            </a:pPr>
            <a:r>
              <a:rPr lang="es-ES" dirty="0"/>
              <a:t>&lt;h2&gt;</a:t>
            </a:r>
            <a:r>
              <a:rPr lang="es-ES" dirty="0" err="1"/>
              <a:t>joe’s</a:t>
            </a:r>
            <a:r>
              <a:rPr lang="es-ES" dirty="0"/>
              <a:t> </a:t>
            </a:r>
            <a:r>
              <a:rPr lang="es-ES" dirty="0" err="1"/>
              <a:t>pepperoni</a:t>
            </a:r>
            <a:r>
              <a:rPr lang="es-ES" dirty="0"/>
              <a:t> </a:t>
            </a:r>
            <a:r>
              <a:rPr lang="es-ES" dirty="0" err="1"/>
              <a:t>special</a:t>
            </a:r>
            <a:r>
              <a:rPr lang="es-ES" dirty="0"/>
              <a:t>&lt;/h2&gt;</a:t>
            </a:r>
          </a:p>
          <a:p>
            <a:pPr marL="0" indent="0">
              <a:buNone/>
            </a:pPr>
            <a:r>
              <a:rPr lang="es-ES" dirty="0"/>
              <a:t>&lt;/</a:t>
            </a:r>
            <a:r>
              <a:rPr lang="es-ES" dirty="0" err="1"/>
              <a:t>hgroup</a:t>
            </a:r>
            <a:r>
              <a:rPr lang="es-ES" dirty="0"/>
              <a:t>&gt;</a:t>
            </a:r>
          </a:p>
          <a:p>
            <a:pPr marL="0" indent="0">
              <a:buNone/>
            </a:pPr>
            <a:r>
              <a:rPr lang="es-ES" dirty="0"/>
              <a:t>&lt;/</a:t>
            </a:r>
            <a:r>
              <a:rPr lang="es-ES" dirty="0" err="1"/>
              <a:t>section</a:t>
            </a:r>
            <a:r>
              <a:rPr lang="es-E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37671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s-ES" dirty="0" smtClean="0"/>
              <a:t>EJERCICIO 1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395536" y="1131590"/>
            <a:ext cx="4038600" cy="2545556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</p:spPr>
        <p:txBody>
          <a:bodyPr>
            <a:normAutofit fontScale="85000" lnSpcReduction="20000"/>
          </a:bodyPr>
          <a:lstStyle/>
          <a:p>
            <a:r>
              <a:rPr lang="es-ES" dirty="0"/>
              <a:t>Ahora eche un vistazo al archivo index.html en su navegador web; </a:t>
            </a:r>
            <a:endParaRPr lang="es-ES" dirty="0" smtClean="0"/>
          </a:p>
          <a:p>
            <a:r>
              <a:rPr lang="es-ES" dirty="0" smtClean="0"/>
              <a:t>Verá </a:t>
            </a:r>
            <a:r>
              <a:rPr lang="es-ES" dirty="0"/>
              <a:t>que la característica principal ahora tiene un encabezado principal y un subtítulo, como se muestra en la Figura 4-1.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436" y="1131590"/>
            <a:ext cx="4144352" cy="3357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Forma libre"/>
          <p:cNvSpPr/>
          <p:nvPr/>
        </p:nvSpPr>
        <p:spPr>
          <a:xfrm>
            <a:off x="5064868" y="2062264"/>
            <a:ext cx="2945042" cy="656587"/>
          </a:xfrm>
          <a:custGeom>
            <a:avLst/>
            <a:gdLst>
              <a:gd name="connsiteX0" fmla="*/ 84306 w 2945042"/>
              <a:gd name="connsiteY0" fmla="*/ 123217 h 656587"/>
              <a:gd name="connsiteX1" fmla="*/ 51881 w 2945042"/>
              <a:gd name="connsiteY1" fmla="*/ 142672 h 656587"/>
              <a:gd name="connsiteX2" fmla="*/ 25941 w 2945042"/>
              <a:gd name="connsiteY2" fmla="*/ 181583 h 656587"/>
              <a:gd name="connsiteX3" fmla="*/ 12970 w 2945042"/>
              <a:gd name="connsiteY3" fmla="*/ 194553 h 656587"/>
              <a:gd name="connsiteX4" fmla="*/ 0 w 2945042"/>
              <a:gd name="connsiteY4" fmla="*/ 239949 h 656587"/>
              <a:gd name="connsiteX5" fmla="*/ 12970 w 2945042"/>
              <a:gd name="connsiteY5" fmla="*/ 317770 h 656587"/>
              <a:gd name="connsiteX6" fmla="*/ 32426 w 2945042"/>
              <a:gd name="connsiteY6" fmla="*/ 356681 h 656587"/>
              <a:gd name="connsiteX7" fmla="*/ 38911 w 2945042"/>
              <a:gd name="connsiteY7" fmla="*/ 376136 h 656587"/>
              <a:gd name="connsiteX8" fmla="*/ 71336 w 2945042"/>
              <a:gd name="connsiteY8" fmla="*/ 408562 h 656587"/>
              <a:gd name="connsiteX9" fmla="*/ 77821 w 2945042"/>
              <a:gd name="connsiteY9" fmla="*/ 428017 h 656587"/>
              <a:gd name="connsiteX10" fmla="*/ 84306 w 2945042"/>
              <a:gd name="connsiteY10" fmla="*/ 460442 h 656587"/>
              <a:gd name="connsiteX11" fmla="*/ 97277 w 2945042"/>
              <a:gd name="connsiteY11" fmla="*/ 492868 h 656587"/>
              <a:gd name="connsiteX12" fmla="*/ 103762 w 2945042"/>
              <a:gd name="connsiteY12" fmla="*/ 512323 h 656587"/>
              <a:gd name="connsiteX13" fmla="*/ 129702 w 2945042"/>
              <a:gd name="connsiteY13" fmla="*/ 551234 h 656587"/>
              <a:gd name="connsiteX14" fmla="*/ 162128 w 2945042"/>
              <a:gd name="connsiteY14" fmla="*/ 544749 h 656587"/>
              <a:gd name="connsiteX15" fmla="*/ 201038 w 2945042"/>
              <a:gd name="connsiteY15" fmla="*/ 531779 h 656587"/>
              <a:gd name="connsiteX16" fmla="*/ 324255 w 2945042"/>
              <a:gd name="connsiteY16" fmla="*/ 525293 h 656587"/>
              <a:gd name="connsiteX17" fmla="*/ 343711 w 2945042"/>
              <a:gd name="connsiteY17" fmla="*/ 505838 h 656587"/>
              <a:gd name="connsiteX18" fmla="*/ 356681 w 2945042"/>
              <a:gd name="connsiteY18" fmla="*/ 466927 h 656587"/>
              <a:gd name="connsiteX19" fmla="*/ 434502 w 2945042"/>
              <a:gd name="connsiteY19" fmla="*/ 479898 h 656587"/>
              <a:gd name="connsiteX20" fmla="*/ 460443 w 2945042"/>
              <a:gd name="connsiteY20" fmla="*/ 486383 h 656587"/>
              <a:gd name="connsiteX21" fmla="*/ 512323 w 2945042"/>
              <a:gd name="connsiteY21" fmla="*/ 492868 h 656587"/>
              <a:gd name="connsiteX22" fmla="*/ 557719 w 2945042"/>
              <a:gd name="connsiteY22" fmla="*/ 505838 h 656587"/>
              <a:gd name="connsiteX23" fmla="*/ 603115 w 2945042"/>
              <a:gd name="connsiteY23" fmla="*/ 564204 h 656587"/>
              <a:gd name="connsiteX24" fmla="*/ 622570 w 2945042"/>
              <a:gd name="connsiteY24" fmla="*/ 570689 h 656587"/>
              <a:gd name="connsiteX25" fmla="*/ 1154349 w 2945042"/>
              <a:gd name="connsiteY25" fmla="*/ 577174 h 656587"/>
              <a:gd name="connsiteX26" fmla="*/ 1186775 w 2945042"/>
              <a:gd name="connsiteY26" fmla="*/ 596630 h 656587"/>
              <a:gd name="connsiteX27" fmla="*/ 1225685 w 2945042"/>
              <a:gd name="connsiteY27" fmla="*/ 616085 h 656587"/>
              <a:gd name="connsiteX28" fmla="*/ 1245141 w 2945042"/>
              <a:gd name="connsiteY28" fmla="*/ 635540 h 656587"/>
              <a:gd name="connsiteX29" fmla="*/ 1290536 w 2945042"/>
              <a:gd name="connsiteY29" fmla="*/ 642025 h 656587"/>
              <a:gd name="connsiteX30" fmla="*/ 1394298 w 2945042"/>
              <a:gd name="connsiteY30" fmla="*/ 648510 h 656587"/>
              <a:gd name="connsiteX31" fmla="*/ 1426723 w 2945042"/>
              <a:gd name="connsiteY31" fmla="*/ 635540 h 656587"/>
              <a:gd name="connsiteX32" fmla="*/ 1692613 w 2945042"/>
              <a:gd name="connsiteY32" fmla="*/ 629055 h 656587"/>
              <a:gd name="connsiteX33" fmla="*/ 1718553 w 2945042"/>
              <a:gd name="connsiteY33" fmla="*/ 616085 h 656587"/>
              <a:gd name="connsiteX34" fmla="*/ 1828800 w 2945042"/>
              <a:gd name="connsiteY34" fmla="*/ 616085 h 656587"/>
              <a:gd name="connsiteX35" fmla="*/ 1906621 w 2945042"/>
              <a:gd name="connsiteY35" fmla="*/ 629055 h 656587"/>
              <a:gd name="connsiteX36" fmla="*/ 2010383 w 2945042"/>
              <a:gd name="connsiteY36" fmla="*/ 616085 h 656587"/>
              <a:gd name="connsiteX37" fmla="*/ 2029838 w 2945042"/>
              <a:gd name="connsiteY37" fmla="*/ 590145 h 656587"/>
              <a:gd name="connsiteX38" fmla="*/ 2049294 w 2945042"/>
              <a:gd name="connsiteY38" fmla="*/ 525293 h 656587"/>
              <a:gd name="connsiteX39" fmla="*/ 2068749 w 2945042"/>
              <a:gd name="connsiteY39" fmla="*/ 518808 h 656587"/>
              <a:gd name="connsiteX40" fmla="*/ 2101175 w 2945042"/>
              <a:gd name="connsiteY40" fmla="*/ 590145 h 656587"/>
              <a:gd name="connsiteX41" fmla="*/ 2120630 w 2945042"/>
              <a:gd name="connsiteY41" fmla="*/ 609600 h 656587"/>
              <a:gd name="connsiteX42" fmla="*/ 2146570 w 2945042"/>
              <a:gd name="connsiteY42" fmla="*/ 622570 h 656587"/>
              <a:gd name="connsiteX43" fmla="*/ 2191966 w 2945042"/>
              <a:gd name="connsiteY43" fmla="*/ 635540 h 656587"/>
              <a:gd name="connsiteX44" fmla="*/ 2568102 w 2945042"/>
              <a:gd name="connsiteY44" fmla="*/ 622570 h 656587"/>
              <a:gd name="connsiteX45" fmla="*/ 2587558 w 2945042"/>
              <a:gd name="connsiteY45" fmla="*/ 616085 h 656587"/>
              <a:gd name="connsiteX46" fmla="*/ 2645923 w 2945042"/>
              <a:gd name="connsiteY46" fmla="*/ 596630 h 656587"/>
              <a:gd name="connsiteX47" fmla="*/ 2665379 w 2945042"/>
              <a:gd name="connsiteY47" fmla="*/ 622570 h 656587"/>
              <a:gd name="connsiteX48" fmla="*/ 2678349 w 2945042"/>
              <a:gd name="connsiteY48" fmla="*/ 642025 h 656587"/>
              <a:gd name="connsiteX49" fmla="*/ 2697804 w 2945042"/>
              <a:gd name="connsiteY49" fmla="*/ 654996 h 656587"/>
              <a:gd name="connsiteX50" fmla="*/ 2821021 w 2945042"/>
              <a:gd name="connsiteY50" fmla="*/ 629055 h 656587"/>
              <a:gd name="connsiteX51" fmla="*/ 2853447 w 2945042"/>
              <a:gd name="connsiteY51" fmla="*/ 603115 h 656587"/>
              <a:gd name="connsiteX52" fmla="*/ 2879387 w 2945042"/>
              <a:gd name="connsiteY52" fmla="*/ 570689 h 656587"/>
              <a:gd name="connsiteX53" fmla="*/ 2911813 w 2945042"/>
              <a:gd name="connsiteY53" fmla="*/ 486383 h 656587"/>
              <a:gd name="connsiteX54" fmla="*/ 2918298 w 2945042"/>
              <a:gd name="connsiteY54" fmla="*/ 453957 h 656587"/>
              <a:gd name="connsiteX55" fmla="*/ 2924783 w 2945042"/>
              <a:gd name="connsiteY55" fmla="*/ 395591 h 656587"/>
              <a:gd name="connsiteX56" fmla="*/ 2937753 w 2945042"/>
              <a:gd name="connsiteY56" fmla="*/ 350196 h 656587"/>
              <a:gd name="connsiteX57" fmla="*/ 2944238 w 2945042"/>
              <a:gd name="connsiteY57" fmla="*/ 317770 h 656587"/>
              <a:gd name="connsiteX58" fmla="*/ 2931268 w 2945042"/>
              <a:gd name="connsiteY58" fmla="*/ 129702 h 656587"/>
              <a:gd name="connsiteX59" fmla="*/ 2872902 w 2945042"/>
              <a:gd name="connsiteY59" fmla="*/ 142672 h 656587"/>
              <a:gd name="connsiteX60" fmla="*/ 2814536 w 2945042"/>
              <a:gd name="connsiteY60" fmla="*/ 175098 h 656587"/>
              <a:gd name="connsiteX61" fmla="*/ 2795081 w 2945042"/>
              <a:gd name="connsiteY61" fmla="*/ 188068 h 656587"/>
              <a:gd name="connsiteX62" fmla="*/ 2775626 w 2945042"/>
              <a:gd name="connsiteY62" fmla="*/ 201038 h 656587"/>
              <a:gd name="connsiteX63" fmla="*/ 2671864 w 2945042"/>
              <a:gd name="connsiteY63" fmla="*/ 181583 h 656587"/>
              <a:gd name="connsiteX64" fmla="*/ 2626468 w 2945042"/>
              <a:gd name="connsiteY64" fmla="*/ 168613 h 656587"/>
              <a:gd name="connsiteX65" fmla="*/ 2561617 w 2945042"/>
              <a:gd name="connsiteY65" fmla="*/ 155642 h 656587"/>
              <a:gd name="connsiteX66" fmla="*/ 2503251 w 2945042"/>
              <a:gd name="connsiteY66" fmla="*/ 142672 h 656587"/>
              <a:gd name="connsiteX67" fmla="*/ 2399489 w 2945042"/>
              <a:gd name="connsiteY67" fmla="*/ 123217 h 656587"/>
              <a:gd name="connsiteX68" fmla="*/ 2224392 w 2945042"/>
              <a:gd name="connsiteY68" fmla="*/ 136187 h 656587"/>
              <a:gd name="connsiteX69" fmla="*/ 2191966 w 2945042"/>
              <a:gd name="connsiteY69" fmla="*/ 155642 h 656587"/>
              <a:gd name="connsiteX70" fmla="*/ 2172511 w 2945042"/>
              <a:gd name="connsiteY70" fmla="*/ 162127 h 656587"/>
              <a:gd name="connsiteX71" fmla="*/ 2153055 w 2945042"/>
              <a:gd name="connsiteY71" fmla="*/ 175098 h 656587"/>
              <a:gd name="connsiteX72" fmla="*/ 2101175 w 2945042"/>
              <a:gd name="connsiteY72" fmla="*/ 188068 h 656587"/>
              <a:gd name="connsiteX73" fmla="*/ 2081719 w 2945042"/>
              <a:gd name="connsiteY73" fmla="*/ 194553 h 656587"/>
              <a:gd name="connsiteX74" fmla="*/ 2042809 w 2945042"/>
              <a:gd name="connsiteY74" fmla="*/ 181583 h 656587"/>
              <a:gd name="connsiteX75" fmla="*/ 2029838 w 2945042"/>
              <a:gd name="connsiteY75" fmla="*/ 149157 h 656587"/>
              <a:gd name="connsiteX76" fmla="*/ 2016868 w 2945042"/>
              <a:gd name="connsiteY76" fmla="*/ 123217 h 656587"/>
              <a:gd name="connsiteX77" fmla="*/ 1990928 w 2945042"/>
              <a:gd name="connsiteY77" fmla="*/ 64851 h 656587"/>
              <a:gd name="connsiteX78" fmla="*/ 1971472 w 2945042"/>
              <a:gd name="connsiteY78" fmla="*/ 38910 h 656587"/>
              <a:gd name="connsiteX79" fmla="*/ 1952017 w 2945042"/>
              <a:gd name="connsiteY79" fmla="*/ 32425 h 656587"/>
              <a:gd name="connsiteX80" fmla="*/ 1913106 w 2945042"/>
              <a:gd name="connsiteY80" fmla="*/ 64851 h 656587"/>
              <a:gd name="connsiteX81" fmla="*/ 1900136 w 2945042"/>
              <a:gd name="connsiteY81" fmla="*/ 90791 h 656587"/>
              <a:gd name="connsiteX82" fmla="*/ 1874196 w 2945042"/>
              <a:gd name="connsiteY82" fmla="*/ 84306 h 656587"/>
              <a:gd name="connsiteX83" fmla="*/ 1854741 w 2945042"/>
              <a:gd name="connsiteY83" fmla="*/ 77821 h 656587"/>
              <a:gd name="connsiteX84" fmla="*/ 1802860 w 2945042"/>
              <a:gd name="connsiteY84" fmla="*/ 84306 h 656587"/>
              <a:gd name="connsiteX85" fmla="*/ 1763949 w 2945042"/>
              <a:gd name="connsiteY85" fmla="*/ 103762 h 656587"/>
              <a:gd name="connsiteX86" fmla="*/ 1718553 w 2945042"/>
              <a:gd name="connsiteY86" fmla="*/ 123217 h 656587"/>
              <a:gd name="connsiteX87" fmla="*/ 1692613 w 2945042"/>
              <a:gd name="connsiteY87" fmla="*/ 136187 h 656587"/>
              <a:gd name="connsiteX88" fmla="*/ 1627762 w 2945042"/>
              <a:gd name="connsiteY88" fmla="*/ 149157 h 656587"/>
              <a:gd name="connsiteX89" fmla="*/ 1536970 w 2945042"/>
              <a:gd name="connsiteY89" fmla="*/ 168613 h 656587"/>
              <a:gd name="connsiteX90" fmla="*/ 1394298 w 2945042"/>
              <a:gd name="connsiteY90" fmla="*/ 162127 h 656587"/>
              <a:gd name="connsiteX91" fmla="*/ 1335932 w 2945042"/>
              <a:gd name="connsiteY91" fmla="*/ 142672 h 656587"/>
              <a:gd name="connsiteX92" fmla="*/ 1238655 w 2945042"/>
              <a:gd name="connsiteY92" fmla="*/ 116732 h 656587"/>
              <a:gd name="connsiteX93" fmla="*/ 1193260 w 2945042"/>
              <a:gd name="connsiteY93" fmla="*/ 71336 h 656587"/>
              <a:gd name="connsiteX94" fmla="*/ 1180289 w 2945042"/>
              <a:gd name="connsiteY94" fmla="*/ 51881 h 656587"/>
              <a:gd name="connsiteX95" fmla="*/ 1154349 w 2945042"/>
              <a:gd name="connsiteY95" fmla="*/ 32425 h 656587"/>
              <a:gd name="connsiteX96" fmla="*/ 1134894 w 2945042"/>
              <a:gd name="connsiteY96" fmla="*/ 12970 h 656587"/>
              <a:gd name="connsiteX97" fmla="*/ 1108953 w 2945042"/>
              <a:gd name="connsiteY97" fmla="*/ 6485 h 656587"/>
              <a:gd name="connsiteX98" fmla="*/ 1063558 w 2945042"/>
              <a:gd name="connsiteY98" fmla="*/ 32425 h 656587"/>
              <a:gd name="connsiteX99" fmla="*/ 1050587 w 2945042"/>
              <a:gd name="connsiteY99" fmla="*/ 45396 h 656587"/>
              <a:gd name="connsiteX100" fmla="*/ 1011677 w 2945042"/>
              <a:gd name="connsiteY100" fmla="*/ 25940 h 656587"/>
              <a:gd name="connsiteX101" fmla="*/ 959796 w 2945042"/>
              <a:gd name="connsiteY101" fmla="*/ 0 h 656587"/>
              <a:gd name="connsiteX102" fmla="*/ 901430 w 2945042"/>
              <a:gd name="connsiteY102" fmla="*/ 12970 h 656587"/>
              <a:gd name="connsiteX103" fmla="*/ 869004 w 2945042"/>
              <a:gd name="connsiteY103" fmla="*/ 51881 h 656587"/>
              <a:gd name="connsiteX104" fmla="*/ 784698 w 2945042"/>
              <a:gd name="connsiteY104" fmla="*/ 129702 h 656587"/>
              <a:gd name="connsiteX105" fmla="*/ 739302 w 2945042"/>
              <a:gd name="connsiteY105" fmla="*/ 162127 h 656587"/>
              <a:gd name="connsiteX106" fmla="*/ 609600 w 2945042"/>
              <a:gd name="connsiteY106" fmla="*/ 97276 h 656587"/>
              <a:gd name="connsiteX107" fmla="*/ 564204 w 2945042"/>
              <a:gd name="connsiteY107" fmla="*/ 64851 h 656587"/>
              <a:gd name="connsiteX108" fmla="*/ 447472 w 2945042"/>
              <a:gd name="connsiteY108" fmla="*/ 25940 h 656587"/>
              <a:gd name="connsiteX109" fmla="*/ 415047 w 2945042"/>
              <a:gd name="connsiteY109" fmla="*/ 6485 h 656587"/>
              <a:gd name="connsiteX110" fmla="*/ 317770 w 2945042"/>
              <a:gd name="connsiteY110" fmla="*/ 19455 h 656587"/>
              <a:gd name="connsiteX111" fmla="*/ 246434 w 2945042"/>
              <a:gd name="connsiteY111" fmla="*/ 51881 h 656587"/>
              <a:gd name="connsiteX112" fmla="*/ 220494 w 2945042"/>
              <a:gd name="connsiteY112" fmla="*/ 45396 h 656587"/>
              <a:gd name="connsiteX113" fmla="*/ 201038 w 2945042"/>
              <a:gd name="connsiteY113" fmla="*/ 38910 h 656587"/>
              <a:gd name="connsiteX114" fmla="*/ 116732 w 2945042"/>
              <a:gd name="connsiteY114" fmla="*/ 45396 h 656587"/>
              <a:gd name="connsiteX115" fmla="*/ 90792 w 2945042"/>
              <a:gd name="connsiteY115" fmla="*/ 64851 h 656587"/>
              <a:gd name="connsiteX116" fmla="*/ 77821 w 2945042"/>
              <a:gd name="connsiteY116" fmla="*/ 103762 h 656587"/>
              <a:gd name="connsiteX117" fmla="*/ 64851 w 2945042"/>
              <a:gd name="connsiteY117" fmla="*/ 129702 h 656587"/>
              <a:gd name="connsiteX118" fmla="*/ 84306 w 2945042"/>
              <a:gd name="connsiteY118" fmla="*/ 123217 h 656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2945042" h="656587">
                <a:moveTo>
                  <a:pt x="84306" y="123217"/>
                </a:moveTo>
                <a:cubicBezTo>
                  <a:pt x="82144" y="125379"/>
                  <a:pt x="60794" y="133759"/>
                  <a:pt x="51881" y="142672"/>
                </a:cubicBezTo>
                <a:cubicBezTo>
                  <a:pt x="40859" y="153695"/>
                  <a:pt x="35294" y="169112"/>
                  <a:pt x="25941" y="181583"/>
                </a:cubicBezTo>
                <a:cubicBezTo>
                  <a:pt x="22272" y="186474"/>
                  <a:pt x="17294" y="190230"/>
                  <a:pt x="12970" y="194553"/>
                </a:cubicBezTo>
                <a:cubicBezTo>
                  <a:pt x="9911" y="203729"/>
                  <a:pt x="0" y="231805"/>
                  <a:pt x="0" y="239949"/>
                </a:cubicBezTo>
                <a:cubicBezTo>
                  <a:pt x="0" y="297918"/>
                  <a:pt x="2823" y="282256"/>
                  <a:pt x="12970" y="317770"/>
                </a:cubicBezTo>
                <a:cubicBezTo>
                  <a:pt x="22532" y="351236"/>
                  <a:pt x="12059" y="336314"/>
                  <a:pt x="32426" y="356681"/>
                </a:cubicBezTo>
                <a:cubicBezTo>
                  <a:pt x="34588" y="363166"/>
                  <a:pt x="34810" y="370667"/>
                  <a:pt x="38911" y="376136"/>
                </a:cubicBezTo>
                <a:cubicBezTo>
                  <a:pt x="48082" y="388365"/>
                  <a:pt x="71336" y="408562"/>
                  <a:pt x="71336" y="408562"/>
                </a:cubicBezTo>
                <a:cubicBezTo>
                  <a:pt x="73498" y="415047"/>
                  <a:pt x="76163" y="421385"/>
                  <a:pt x="77821" y="428017"/>
                </a:cubicBezTo>
                <a:cubicBezTo>
                  <a:pt x="80494" y="438710"/>
                  <a:pt x="81139" y="449885"/>
                  <a:pt x="84306" y="460442"/>
                </a:cubicBezTo>
                <a:cubicBezTo>
                  <a:pt x="87651" y="471592"/>
                  <a:pt x="93189" y="481968"/>
                  <a:pt x="97277" y="492868"/>
                </a:cubicBezTo>
                <a:cubicBezTo>
                  <a:pt x="99677" y="499269"/>
                  <a:pt x="100442" y="506347"/>
                  <a:pt x="103762" y="512323"/>
                </a:cubicBezTo>
                <a:cubicBezTo>
                  <a:pt x="111332" y="525950"/>
                  <a:pt x="129702" y="551234"/>
                  <a:pt x="129702" y="551234"/>
                </a:cubicBezTo>
                <a:cubicBezTo>
                  <a:pt x="140511" y="549072"/>
                  <a:pt x="151494" y="547649"/>
                  <a:pt x="162128" y="544749"/>
                </a:cubicBezTo>
                <a:cubicBezTo>
                  <a:pt x="175318" y="541152"/>
                  <a:pt x="187385" y="532498"/>
                  <a:pt x="201038" y="531779"/>
                </a:cubicBezTo>
                <a:lnTo>
                  <a:pt x="324255" y="525293"/>
                </a:lnTo>
                <a:cubicBezTo>
                  <a:pt x="330740" y="518808"/>
                  <a:pt x="339257" y="513855"/>
                  <a:pt x="343711" y="505838"/>
                </a:cubicBezTo>
                <a:cubicBezTo>
                  <a:pt x="350351" y="493887"/>
                  <a:pt x="356681" y="466927"/>
                  <a:pt x="356681" y="466927"/>
                </a:cubicBezTo>
                <a:cubicBezTo>
                  <a:pt x="382621" y="471251"/>
                  <a:pt x="408654" y="475051"/>
                  <a:pt x="434502" y="479898"/>
                </a:cubicBezTo>
                <a:cubicBezTo>
                  <a:pt x="443262" y="481541"/>
                  <a:pt x="451651" y="484918"/>
                  <a:pt x="460443" y="486383"/>
                </a:cubicBezTo>
                <a:cubicBezTo>
                  <a:pt x="477634" y="489248"/>
                  <a:pt x="495132" y="490003"/>
                  <a:pt x="512323" y="492868"/>
                </a:cubicBezTo>
                <a:cubicBezTo>
                  <a:pt x="528611" y="495583"/>
                  <a:pt x="542298" y="500698"/>
                  <a:pt x="557719" y="505838"/>
                </a:cubicBezTo>
                <a:cubicBezTo>
                  <a:pt x="568025" y="521297"/>
                  <a:pt x="584829" y="552013"/>
                  <a:pt x="603115" y="564204"/>
                </a:cubicBezTo>
                <a:cubicBezTo>
                  <a:pt x="608803" y="567996"/>
                  <a:pt x="615736" y="570528"/>
                  <a:pt x="622570" y="570689"/>
                </a:cubicBezTo>
                <a:cubicBezTo>
                  <a:pt x="799794" y="574859"/>
                  <a:pt x="977089" y="575012"/>
                  <a:pt x="1154349" y="577174"/>
                </a:cubicBezTo>
                <a:cubicBezTo>
                  <a:pt x="1209459" y="595544"/>
                  <a:pt x="1142265" y="569924"/>
                  <a:pt x="1186775" y="596630"/>
                </a:cubicBezTo>
                <a:cubicBezTo>
                  <a:pt x="1228563" y="621703"/>
                  <a:pt x="1183509" y="580939"/>
                  <a:pt x="1225685" y="616085"/>
                </a:cubicBezTo>
                <a:cubicBezTo>
                  <a:pt x="1232731" y="621956"/>
                  <a:pt x="1236626" y="632134"/>
                  <a:pt x="1245141" y="635540"/>
                </a:cubicBezTo>
                <a:cubicBezTo>
                  <a:pt x="1259333" y="641217"/>
                  <a:pt x="1275404" y="639863"/>
                  <a:pt x="1290536" y="642025"/>
                </a:cubicBezTo>
                <a:cubicBezTo>
                  <a:pt x="1340800" y="658781"/>
                  <a:pt x="1330552" y="661260"/>
                  <a:pt x="1394298" y="648510"/>
                </a:cubicBezTo>
                <a:cubicBezTo>
                  <a:pt x="1405713" y="646227"/>
                  <a:pt x="1415107" y="636298"/>
                  <a:pt x="1426723" y="635540"/>
                </a:cubicBezTo>
                <a:cubicBezTo>
                  <a:pt x="1515191" y="629770"/>
                  <a:pt x="1603983" y="631217"/>
                  <a:pt x="1692613" y="629055"/>
                </a:cubicBezTo>
                <a:cubicBezTo>
                  <a:pt x="1701260" y="624732"/>
                  <a:pt x="1709501" y="619479"/>
                  <a:pt x="1718553" y="616085"/>
                </a:cubicBezTo>
                <a:cubicBezTo>
                  <a:pt x="1757099" y="601631"/>
                  <a:pt x="1782214" y="612502"/>
                  <a:pt x="1828800" y="616085"/>
                </a:cubicBezTo>
                <a:cubicBezTo>
                  <a:pt x="1845139" y="619353"/>
                  <a:pt x="1893407" y="629630"/>
                  <a:pt x="1906621" y="629055"/>
                </a:cubicBezTo>
                <a:cubicBezTo>
                  <a:pt x="1941445" y="627541"/>
                  <a:pt x="1975796" y="620408"/>
                  <a:pt x="2010383" y="616085"/>
                </a:cubicBezTo>
                <a:cubicBezTo>
                  <a:pt x="2016868" y="607438"/>
                  <a:pt x="2025004" y="599812"/>
                  <a:pt x="2029838" y="590145"/>
                </a:cubicBezTo>
                <a:cubicBezTo>
                  <a:pt x="2034932" y="579957"/>
                  <a:pt x="2040725" y="528149"/>
                  <a:pt x="2049294" y="525293"/>
                </a:cubicBezTo>
                <a:lnTo>
                  <a:pt x="2068749" y="518808"/>
                </a:lnTo>
                <a:cubicBezTo>
                  <a:pt x="2077027" y="543643"/>
                  <a:pt x="2084066" y="569614"/>
                  <a:pt x="2101175" y="590145"/>
                </a:cubicBezTo>
                <a:cubicBezTo>
                  <a:pt x="2107046" y="597190"/>
                  <a:pt x="2113167" y="604269"/>
                  <a:pt x="2120630" y="609600"/>
                </a:cubicBezTo>
                <a:cubicBezTo>
                  <a:pt x="2128497" y="615219"/>
                  <a:pt x="2137684" y="618762"/>
                  <a:pt x="2146570" y="622570"/>
                </a:cubicBezTo>
                <a:cubicBezTo>
                  <a:pt x="2159593" y="628151"/>
                  <a:pt x="2178805" y="632250"/>
                  <a:pt x="2191966" y="635540"/>
                </a:cubicBezTo>
                <a:lnTo>
                  <a:pt x="2568102" y="622570"/>
                </a:lnTo>
                <a:cubicBezTo>
                  <a:pt x="2574930" y="622234"/>
                  <a:pt x="2581157" y="618485"/>
                  <a:pt x="2587558" y="616085"/>
                </a:cubicBezTo>
                <a:cubicBezTo>
                  <a:pt x="2636401" y="597769"/>
                  <a:pt x="2602455" y="607497"/>
                  <a:pt x="2645923" y="596630"/>
                </a:cubicBezTo>
                <a:cubicBezTo>
                  <a:pt x="2652408" y="605277"/>
                  <a:pt x="2659097" y="613775"/>
                  <a:pt x="2665379" y="622570"/>
                </a:cubicBezTo>
                <a:cubicBezTo>
                  <a:pt x="2669909" y="628912"/>
                  <a:pt x="2672838" y="636514"/>
                  <a:pt x="2678349" y="642025"/>
                </a:cubicBezTo>
                <a:cubicBezTo>
                  <a:pt x="2683860" y="647536"/>
                  <a:pt x="2691319" y="650672"/>
                  <a:pt x="2697804" y="654996"/>
                </a:cubicBezTo>
                <a:cubicBezTo>
                  <a:pt x="2738876" y="646349"/>
                  <a:pt x="2781202" y="642328"/>
                  <a:pt x="2821021" y="629055"/>
                </a:cubicBezTo>
                <a:cubicBezTo>
                  <a:pt x="2834152" y="624678"/>
                  <a:pt x="2843659" y="612903"/>
                  <a:pt x="2853447" y="603115"/>
                </a:cubicBezTo>
                <a:cubicBezTo>
                  <a:pt x="2863235" y="593327"/>
                  <a:pt x="2871709" y="582206"/>
                  <a:pt x="2879387" y="570689"/>
                </a:cubicBezTo>
                <a:cubicBezTo>
                  <a:pt x="2893343" y="549755"/>
                  <a:pt x="2906668" y="504390"/>
                  <a:pt x="2911813" y="486383"/>
                </a:cubicBezTo>
                <a:cubicBezTo>
                  <a:pt x="2914841" y="475784"/>
                  <a:pt x="2916739" y="464869"/>
                  <a:pt x="2918298" y="453957"/>
                </a:cubicBezTo>
                <a:cubicBezTo>
                  <a:pt x="2921066" y="434579"/>
                  <a:pt x="2921176" y="414831"/>
                  <a:pt x="2924783" y="395591"/>
                </a:cubicBezTo>
                <a:cubicBezTo>
                  <a:pt x="2927683" y="380123"/>
                  <a:pt x="2933936" y="365463"/>
                  <a:pt x="2937753" y="350196"/>
                </a:cubicBezTo>
                <a:cubicBezTo>
                  <a:pt x="2940426" y="339502"/>
                  <a:pt x="2942076" y="328579"/>
                  <a:pt x="2944238" y="317770"/>
                </a:cubicBezTo>
                <a:cubicBezTo>
                  <a:pt x="2939915" y="255081"/>
                  <a:pt x="2954977" y="187896"/>
                  <a:pt x="2931268" y="129702"/>
                </a:cubicBezTo>
                <a:cubicBezTo>
                  <a:pt x="2923749" y="111245"/>
                  <a:pt x="2892237" y="137838"/>
                  <a:pt x="2872902" y="142672"/>
                </a:cubicBezTo>
                <a:cubicBezTo>
                  <a:pt x="2845507" y="149521"/>
                  <a:pt x="2843517" y="155777"/>
                  <a:pt x="2814536" y="175098"/>
                </a:cubicBezTo>
                <a:lnTo>
                  <a:pt x="2795081" y="188068"/>
                </a:lnTo>
                <a:lnTo>
                  <a:pt x="2775626" y="201038"/>
                </a:lnTo>
                <a:cubicBezTo>
                  <a:pt x="2741039" y="194553"/>
                  <a:pt x="2706251" y="189058"/>
                  <a:pt x="2671864" y="181583"/>
                </a:cubicBezTo>
                <a:cubicBezTo>
                  <a:pt x="2656486" y="178240"/>
                  <a:pt x="2641787" y="172218"/>
                  <a:pt x="2626468" y="168613"/>
                </a:cubicBezTo>
                <a:cubicBezTo>
                  <a:pt x="2605009" y="163564"/>
                  <a:pt x="2583189" y="160184"/>
                  <a:pt x="2561617" y="155642"/>
                </a:cubicBezTo>
                <a:cubicBezTo>
                  <a:pt x="2542115" y="151536"/>
                  <a:pt x="2522840" y="146345"/>
                  <a:pt x="2503251" y="142672"/>
                </a:cubicBezTo>
                <a:cubicBezTo>
                  <a:pt x="2354393" y="114762"/>
                  <a:pt x="2581950" y="163763"/>
                  <a:pt x="2399489" y="123217"/>
                </a:cubicBezTo>
                <a:cubicBezTo>
                  <a:pt x="2341123" y="127540"/>
                  <a:pt x="2282216" y="127152"/>
                  <a:pt x="2224392" y="136187"/>
                </a:cubicBezTo>
                <a:cubicBezTo>
                  <a:pt x="2211938" y="138133"/>
                  <a:pt x="2203240" y="150005"/>
                  <a:pt x="2191966" y="155642"/>
                </a:cubicBezTo>
                <a:cubicBezTo>
                  <a:pt x="2185852" y="158699"/>
                  <a:pt x="2178996" y="159965"/>
                  <a:pt x="2172511" y="162127"/>
                </a:cubicBezTo>
                <a:cubicBezTo>
                  <a:pt x="2166026" y="166451"/>
                  <a:pt x="2160027" y="171612"/>
                  <a:pt x="2153055" y="175098"/>
                </a:cubicBezTo>
                <a:cubicBezTo>
                  <a:pt x="2138232" y="182510"/>
                  <a:pt x="2115973" y="184369"/>
                  <a:pt x="2101175" y="188068"/>
                </a:cubicBezTo>
                <a:cubicBezTo>
                  <a:pt x="2094543" y="189726"/>
                  <a:pt x="2088204" y="192391"/>
                  <a:pt x="2081719" y="194553"/>
                </a:cubicBezTo>
                <a:cubicBezTo>
                  <a:pt x="2068749" y="190230"/>
                  <a:pt x="2053098" y="190586"/>
                  <a:pt x="2042809" y="181583"/>
                </a:cubicBezTo>
                <a:cubicBezTo>
                  <a:pt x="2034048" y="173917"/>
                  <a:pt x="2034566" y="159795"/>
                  <a:pt x="2029838" y="149157"/>
                </a:cubicBezTo>
                <a:cubicBezTo>
                  <a:pt x="2025912" y="140323"/>
                  <a:pt x="2021191" y="131864"/>
                  <a:pt x="2016868" y="123217"/>
                </a:cubicBezTo>
                <a:cubicBezTo>
                  <a:pt x="2008459" y="89581"/>
                  <a:pt x="2013366" y="98508"/>
                  <a:pt x="1990928" y="64851"/>
                </a:cubicBezTo>
                <a:cubicBezTo>
                  <a:pt x="1984932" y="55858"/>
                  <a:pt x="1979776" y="45830"/>
                  <a:pt x="1971472" y="38910"/>
                </a:cubicBezTo>
                <a:cubicBezTo>
                  <a:pt x="1966221" y="34534"/>
                  <a:pt x="1958502" y="34587"/>
                  <a:pt x="1952017" y="32425"/>
                </a:cubicBezTo>
                <a:cubicBezTo>
                  <a:pt x="1945483" y="37326"/>
                  <a:pt x="1919975" y="54548"/>
                  <a:pt x="1913106" y="64851"/>
                </a:cubicBezTo>
                <a:cubicBezTo>
                  <a:pt x="1907743" y="72895"/>
                  <a:pt x="1904459" y="82144"/>
                  <a:pt x="1900136" y="90791"/>
                </a:cubicBezTo>
                <a:cubicBezTo>
                  <a:pt x="1891489" y="88629"/>
                  <a:pt x="1882766" y="86755"/>
                  <a:pt x="1874196" y="84306"/>
                </a:cubicBezTo>
                <a:cubicBezTo>
                  <a:pt x="1867623" y="82428"/>
                  <a:pt x="1861577" y="77821"/>
                  <a:pt x="1854741" y="77821"/>
                </a:cubicBezTo>
                <a:cubicBezTo>
                  <a:pt x="1837313" y="77821"/>
                  <a:pt x="1820154" y="82144"/>
                  <a:pt x="1802860" y="84306"/>
                </a:cubicBezTo>
                <a:cubicBezTo>
                  <a:pt x="1767188" y="96196"/>
                  <a:pt x="1799150" y="83646"/>
                  <a:pt x="1763949" y="103762"/>
                </a:cubicBezTo>
                <a:cubicBezTo>
                  <a:pt x="1720938" y="128341"/>
                  <a:pt x="1754928" y="107628"/>
                  <a:pt x="1718553" y="123217"/>
                </a:cubicBezTo>
                <a:cubicBezTo>
                  <a:pt x="1709667" y="127025"/>
                  <a:pt x="1701908" y="133531"/>
                  <a:pt x="1692613" y="136187"/>
                </a:cubicBezTo>
                <a:cubicBezTo>
                  <a:pt x="1671416" y="142243"/>
                  <a:pt x="1648676" y="142186"/>
                  <a:pt x="1627762" y="149157"/>
                </a:cubicBezTo>
                <a:cubicBezTo>
                  <a:pt x="1572317" y="167638"/>
                  <a:pt x="1602417" y="160431"/>
                  <a:pt x="1536970" y="168613"/>
                </a:cubicBezTo>
                <a:cubicBezTo>
                  <a:pt x="1489413" y="166451"/>
                  <a:pt x="1441774" y="165644"/>
                  <a:pt x="1394298" y="162127"/>
                </a:cubicBezTo>
                <a:cubicBezTo>
                  <a:pt x="1343113" y="158335"/>
                  <a:pt x="1379869" y="156547"/>
                  <a:pt x="1335932" y="142672"/>
                </a:cubicBezTo>
                <a:cubicBezTo>
                  <a:pt x="1303931" y="132567"/>
                  <a:pt x="1271081" y="125379"/>
                  <a:pt x="1238655" y="116732"/>
                </a:cubicBezTo>
                <a:cubicBezTo>
                  <a:pt x="1223523" y="101600"/>
                  <a:pt x="1205131" y="89141"/>
                  <a:pt x="1193260" y="71336"/>
                </a:cubicBezTo>
                <a:cubicBezTo>
                  <a:pt x="1188936" y="64851"/>
                  <a:pt x="1185800" y="57392"/>
                  <a:pt x="1180289" y="51881"/>
                </a:cubicBezTo>
                <a:cubicBezTo>
                  <a:pt x="1172646" y="44238"/>
                  <a:pt x="1162555" y="39459"/>
                  <a:pt x="1154349" y="32425"/>
                </a:cubicBezTo>
                <a:cubicBezTo>
                  <a:pt x="1147386" y="26456"/>
                  <a:pt x="1142857" y="17520"/>
                  <a:pt x="1134894" y="12970"/>
                </a:cubicBezTo>
                <a:cubicBezTo>
                  <a:pt x="1127155" y="8548"/>
                  <a:pt x="1117600" y="8647"/>
                  <a:pt x="1108953" y="6485"/>
                </a:cubicBezTo>
                <a:cubicBezTo>
                  <a:pt x="1091201" y="15361"/>
                  <a:pt x="1078835" y="20204"/>
                  <a:pt x="1063558" y="32425"/>
                </a:cubicBezTo>
                <a:cubicBezTo>
                  <a:pt x="1058783" y="36245"/>
                  <a:pt x="1054911" y="41072"/>
                  <a:pt x="1050587" y="45396"/>
                </a:cubicBezTo>
                <a:cubicBezTo>
                  <a:pt x="1037617" y="38911"/>
                  <a:pt x="1024407" y="32884"/>
                  <a:pt x="1011677" y="25940"/>
                </a:cubicBezTo>
                <a:cubicBezTo>
                  <a:pt x="963549" y="-312"/>
                  <a:pt x="996546" y="12250"/>
                  <a:pt x="959796" y="0"/>
                </a:cubicBezTo>
                <a:cubicBezTo>
                  <a:pt x="940341" y="4323"/>
                  <a:pt x="919827" y="5305"/>
                  <a:pt x="901430" y="12970"/>
                </a:cubicBezTo>
                <a:cubicBezTo>
                  <a:pt x="885173" y="19744"/>
                  <a:pt x="879660" y="40256"/>
                  <a:pt x="869004" y="51881"/>
                </a:cubicBezTo>
                <a:cubicBezTo>
                  <a:pt x="760117" y="170666"/>
                  <a:pt x="849493" y="73006"/>
                  <a:pt x="784698" y="129702"/>
                </a:cubicBezTo>
                <a:cubicBezTo>
                  <a:pt x="746823" y="162843"/>
                  <a:pt x="774329" y="150452"/>
                  <a:pt x="739302" y="162127"/>
                </a:cubicBezTo>
                <a:cubicBezTo>
                  <a:pt x="696068" y="140510"/>
                  <a:pt x="648934" y="125371"/>
                  <a:pt x="609600" y="97276"/>
                </a:cubicBezTo>
                <a:cubicBezTo>
                  <a:pt x="594468" y="86468"/>
                  <a:pt x="580639" y="73552"/>
                  <a:pt x="564204" y="64851"/>
                </a:cubicBezTo>
                <a:cubicBezTo>
                  <a:pt x="520501" y="41714"/>
                  <a:pt x="493077" y="37341"/>
                  <a:pt x="447472" y="25940"/>
                </a:cubicBezTo>
                <a:cubicBezTo>
                  <a:pt x="436664" y="19455"/>
                  <a:pt x="427541" y="8151"/>
                  <a:pt x="415047" y="6485"/>
                </a:cubicBezTo>
                <a:cubicBezTo>
                  <a:pt x="392302" y="3452"/>
                  <a:pt x="344570" y="14095"/>
                  <a:pt x="317770" y="19455"/>
                </a:cubicBezTo>
                <a:cubicBezTo>
                  <a:pt x="259775" y="48453"/>
                  <a:pt x="284232" y="39282"/>
                  <a:pt x="246434" y="51881"/>
                </a:cubicBezTo>
                <a:cubicBezTo>
                  <a:pt x="237787" y="49719"/>
                  <a:pt x="229064" y="47845"/>
                  <a:pt x="220494" y="45396"/>
                </a:cubicBezTo>
                <a:cubicBezTo>
                  <a:pt x="213921" y="43518"/>
                  <a:pt x="207874" y="38910"/>
                  <a:pt x="201038" y="38910"/>
                </a:cubicBezTo>
                <a:cubicBezTo>
                  <a:pt x="172853" y="38910"/>
                  <a:pt x="144834" y="43234"/>
                  <a:pt x="116732" y="45396"/>
                </a:cubicBezTo>
                <a:cubicBezTo>
                  <a:pt x="108085" y="51881"/>
                  <a:pt x="96787" y="55858"/>
                  <a:pt x="90792" y="64851"/>
                </a:cubicBezTo>
                <a:cubicBezTo>
                  <a:pt x="83208" y="76227"/>
                  <a:pt x="83935" y="91533"/>
                  <a:pt x="77821" y="103762"/>
                </a:cubicBezTo>
                <a:cubicBezTo>
                  <a:pt x="73498" y="112409"/>
                  <a:pt x="68659" y="120816"/>
                  <a:pt x="64851" y="129702"/>
                </a:cubicBezTo>
                <a:cubicBezTo>
                  <a:pt x="53673" y="155783"/>
                  <a:pt x="86468" y="121055"/>
                  <a:pt x="84306" y="123217"/>
                </a:cubicBezTo>
                <a:close/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1829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525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/>
              <a:t>Agregando el texto de la página de </a:t>
            </a:r>
            <a:r>
              <a:rPr lang="es-ES" sz="3600" dirty="0" smtClean="0"/>
              <a:t>inicio …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 smtClean="0"/>
              <a:t>Ahora </a:t>
            </a:r>
            <a:r>
              <a:rPr lang="es-ES" dirty="0"/>
              <a:t>tiene la sección de características principales ordenada, así que vamos a pasar al texto de la página de inicio. </a:t>
            </a:r>
            <a:endParaRPr lang="es-ES" dirty="0" smtClean="0"/>
          </a:p>
          <a:p>
            <a:r>
              <a:rPr lang="es-ES" b="1" i="1" dirty="0" smtClean="0">
                <a:solidFill>
                  <a:srgbClr val="FF00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La </a:t>
            </a:r>
            <a:r>
              <a:rPr lang="es-ES" b="1" i="1" dirty="0">
                <a:solidFill>
                  <a:srgbClr val="FF0000"/>
                </a:solidFill>
                <a:effectLst>
                  <a:glow rad="101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mayoría de los sitios web tienen un cuerpo de texto en la página de inicio para brindar al usuario una breve descripción del negocio</a:t>
            </a:r>
            <a:r>
              <a:rPr lang="es-ES" dirty="0"/>
              <a:t>.</a:t>
            </a:r>
          </a:p>
          <a:p>
            <a:r>
              <a:rPr lang="es-ES" dirty="0"/>
              <a:t>Para esto, necesitarás otro encabezado y un par de elementos de párrafo.</a:t>
            </a:r>
          </a:p>
        </p:txBody>
      </p:sp>
    </p:spTree>
    <p:extLst>
      <p:ext uri="{BB962C8B-B14F-4D97-AF65-F5344CB8AC3E}">
        <p14:creationId xmlns:p14="http://schemas.microsoft.com/office/powerpoint/2010/main" val="428173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3600" dirty="0"/>
              <a:t>Agregando el texto de la página de </a:t>
            </a:r>
            <a:r>
              <a:rPr lang="es-ES" sz="3600" dirty="0" smtClean="0"/>
              <a:t>inicio</a:t>
            </a:r>
            <a:br>
              <a:rPr lang="es-ES" sz="3600" dirty="0" smtClean="0"/>
            </a:br>
            <a:r>
              <a:rPr lang="es-ES" sz="3600" dirty="0" smtClean="0"/>
              <a:t>Párrafos …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dirty="0"/>
              <a:t>Obtuvo una breve introducción al elemento &lt;p&gt; en el </a:t>
            </a:r>
            <a:r>
              <a:rPr lang="es-ES" dirty="0" smtClean="0"/>
              <a:t>tema  </a:t>
            </a:r>
            <a:r>
              <a:rPr lang="es-ES" dirty="0"/>
              <a:t>1.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elemento de párrafo se usa para agrupar el texto de la misma manera que usaría los párrafos en escritura normal. </a:t>
            </a:r>
            <a:endParaRPr lang="es-ES" dirty="0" smtClean="0"/>
          </a:p>
          <a:p>
            <a:r>
              <a:rPr lang="es-ES" dirty="0" smtClean="0"/>
              <a:t>La </a:t>
            </a:r>
            <a:r>
              <a:rPr lang="es-ES" dirty="0"/>
              <a:t>mayoría de los navegadores aplicarán un estilo predeterminado a los elementos &lt;p&gt; para agregar un margen arriba y debajo del texto.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374014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3600" dirty="0"/>
              <a:t>Agregando el texto de la página de </a:t>
            </a:r>
            <a:r>
              <a:rPr lang="es-ES" sz="3600" dirty="0" smtClean="0"/>
              <a:t>inicio</a:t>
            </a:r>
            <a:br>
              <a:rPr lang="es-ES" sz="3600" dirty="0" smtClean="0"/>
            </a:br>
            <a:r>
              <a:rPr lang="es-ES" sz="3600" dirty="0" smtClean="0"/>
              <a:t>Párrafos …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smtClean="0"/>
              <a:t>Este </a:t>
            </a:r>
            <a:r>
              <a:rPr lang="es-ES" dirty="0"/>
              <a:t>es un ejemplo del uso del elemento &lt;p&gt; para marcar un pasaje de texto.</a:t>
            </a:r>
          </a:p>
          <a:p>
            <a:r>
              <a:rPr lang="es-ES" dirty="0"/>
              <a:t>&lt;h1&gt; Casa del árbol &lt;/h1&gt;</a:t>
            </a:r>
          </a:p>
          <a:p>
            <a:r>
              <a:rPr lang="es-ES" dirty="0"/>
              <a:t>&lt;p&gt; Nuestra misión es llevar educación tecnológica asequible a</a:t>
            </a:r>
          </a:p>
          <a:p>
            <a:r>
              <a:rPr lang="es-ES" dirty="0"/>
              <a:t>personas en todas partes, para ayudarles a alcanzar sus sueños y</a:t>
            </a:r>
          </a:p>
          <a:p>
            <a:r>
              <a:rPr lang="es-ES" dirty="0"/>
              <a:t>cambiar el mundo. &lt;p&gt;</a:t>
            </a:r>
          </a:p>
          <a:p>
            <a:r>
              <a:rPr lang="es-ES" b="1" i="1" dirty="0">
                <a:solidFill>
                  <a:srgbClr val="FF00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Use el elemento &lt;p&gt; solo si no hay un elemento más específico, como un elemento de encabezado, disponible para marcar el contenido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037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sz="3600" dirty="0"/>
              <a:t>Agregando el texto de la página de </a:t>
            </a:r>
            <a:r>
              <a:rPr lang="es-ES" sz="3600" dirty="0" smtClean="0"/>
              <a:t>inicio</a:t>
            </a:r>
            <a:br>
              <a:rPr lang="es-ES" sz="3600" dirty="0" smtClean="0"/>
            </a:br>
            <a:r>
              <a:rPr lang="es-ES" sz="3200" dirty="0"/>
              <a:t>Agregar texto a la página de </a:t>
            </a:r>
            <a:r>
              <a:rPr lang="es-ES" sz="3200" dirty="0" smtClean="0"/>
              <a:t>inicio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Ahora </a:t>
            </a:r>
            <a:r>
              <a:rPr lang="es-ES" dirty="0"/>
              <a:t>es el momento de agregar más contenido a la página de inicio. </a:t>
            </a:r>
            <a:endParaRPr lang="es-ES" dirty="0" smtClean="0"/>
          </a:p>
          <a:p>
            <a:r>
              <a:rPr lang="es-ES" dirty="0" smtClean="0"/>
              <a:t>Puede </a:t>
            </a:r>
            <a:r>
              <a:rPr lang="es-ES" dirty="0"/>
              <a:t>ver el código para este ejercicio en el sitio web complementario del </a:t>
            </a:r>
            <a:r>
              <a:rPr lang="es-ES" dirty="0" smtClean="0"/>
              <a:t>curso, </a:t>
            </a:r>
            <a:r>
              <a:rPr lang="es-ES" dirty="0"/>
              <a:t>pero le recomiendo que practique sus habilidades de codificación siguiendo los siguientes pasos antes de mirar el archivo.</a:t>
            </a:r>
          </a:p>
        </p:txBody>
      </p:sp>
    </p:spTree>
    <p:extLst>
      <p:ext uri="{BB962C8B-B14F-4D97-AF65-F5344CB8AC3E}">
        <p14:creationId xmlns:p14="http://schemas.microsoft.com/office/powerpoint/2010/main" val="73120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81434"/>
            <a:ext cx="8229600" cy="8572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 dirty="0" smtClean="0"/>
              <a:t>Creación de páginas web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75606"/>
            <a:ext cx="8229600" cy="33944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s-ES" dirty="0" smtClean="0"/>
              <a:t>EN EL TEMA 3, usted se enfocó en terminar las plantillas de página. </a:t>
            </a:r>
          </a:p>
          <a:p>
            <a:r>
              <a:rPr lang="es-ES" dirty="0" smtClean="0"/>
              <a:t>Ahora va a utilizar estas plantillas de página para crear cada una de las páginas de su sitio web.</a:t>
            </a:r>
          </a:p>
          <a:p>
            <a:r>
              <a:rPr lang="es-ES" dirty="0" smtClean="0"/>
              <a:t>A medida que avance en este capítulo, aprenderá sobre varios elementos HTML nuevos. </a:t>
            </a:r>
          </a:p>
          <a:p>
            <a:r>
              <a:rPr lang="es-ES" dirty="0" smtClean="0"/>
              <a:t>Se basará en lo que aprendió sobre los elementos de encabezado en el Capítulo 3 y aprenderá a agrupar correctamente los elementos de encabezado múltiples.</a:t>
            </a:r>
          </a:p>
        </p:txBody>
      </p:sp>
    </p:spTree>
    <p:extLst>
      <p:ext uri="{BB962C8B-B14F-4D97-AF65-F5344CB8AC3E}">
        <p14:creationId xmlns:p14="http://schemas.microsoft.com/office/powerpoint/2010/main" val="426031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sz="3600" dirty="0"/>
              <a:t>Agregando el texto de la página de </a:t>
            </a:r>
            <a:r>
              <a:rPr lang="es-ES" sz="3600" dirty="0" smtClean="0"/>
              <a:t>inicio</a:t>
            </a:r>
            <a:br>
              <a:rPr lang="es-ES" sz="3600" dirty="0" smtClean="0"/>
            </a:br>
            <a:r>
              <a:rPr lang="es-ES" sz="3200" dirty="0"/>
              <a:t>Agregar texto a la página de </a:t>
            </a:r>
            <a:r>
              <a:rPr lang="es-ES" sz="3200" dirty="0" smtClean="0"/>
              <a:t>inicio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EJERCICIO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9005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EJERCICIO 2 …</a:t>
            </a:r>
            <a:endParaRPr lang="es-ES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37" b="71263"/>
          <a:stretch/>
        </p:blipFill>
        <p:spPr bwMode="auto">
          <a:xfrm>
            <a:off x="323528" y="1851670"/>
            <a:ext cx="8448199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460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EJERCICIO 2 …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1. Abra el index.html en la carpeta de su proyecto.</a:t>
            </a:r>
          </a:p>
          <a:p>
            <a:pPr marL="0" indent="0">
              <a:buNone/>
            </a:pPr>
            <a:r>
              <a:rPr lang="es-ES" dirty="0"/>
              <a:t>2. Localice el elemento &lt;</a:t>
            </a:r>
            <a:r>
              <a:rPr lang="es-ES" dirty="0" err="1"/>
              <a:t>section</a:t>
            </a:r>
            <a:r>
              <a:rPr lang="es-ES" dirty="0"/>
              <a:t>&gt; en su código que tiene el ID de texto de inicio.</a:t>
            </a:r>
          </a:p>
          <a:p>
            <a:pPr marL="0" indent="0">
              <a:buNone/>
            </a:pPr>
            <a:r>
              <a:rPr lang="es-ES" dirty="0"/>
              <a:t>3. Elimine el texto ficticio que agregó a este elemento en el Capítulo 3.</a:t>
            </a:r>
          </a:p>
          <a:p>
            <a:pPr marL="0" indent="0">
              <a:buNone/>
            </a:pPr>
            <a:r>
              <a:rPr lang="es-ES" dirty="0"/>
              <a:t>4. Cree un nuevo elemento &lt;h1&gt; dentro de este elemento &lt;</a:t>
            </a:r>
            <a:r>
              <a:rPr lang="es-ES" dirty="0" err="1"/>
              <a:t>section</a:t>
            </a:r>
            <a:r>
              <a:rPr lang="es-ES" dirty="0" smtClean="0"/>
              <a:t>&gt;.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6899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EJERCICIO 2 …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dirty="0" smtClean="0"/>
              <a:t>5</a:t>
            </a:r>
            <a:r>
              <a:rPr lang="es-ES" dirty="0"/>
              <a:t>. Agregue el siguiente texto a este nuevo elemento &lt;h1&gt;: Bienvenido a </a:t>
            </a:r>
            <a:r>
              <a:rPr lang="es-ES" dirty="0" err="1"/>
              <a:t>Joe´s</a:t>
            </a:r>
            <a:r>
              <a:rPr lang="es-ES" dirty="0"/>
              <a:t> Pizza Co.</a:t>
            </a:r>
          </a:p>
          <a:p>
            <a:pPr marL="0" indent="0">
              <a:buNone/>
            </a:pPr>
            <a:r>
              <a:rPr lang="es-ES" dirty="0"/>
              <a:t>6. Agregue el siguiente texto debajo del nuevo elemento &lt;h1&gt;.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Note </a:t>
            </a:r>
            <a:r>
              <a:rPr lang="es-ES" dirty="0"/>
              <a:t>el uso de los elementos &lt;p&gt; aquí y el enlace en el segundo párrafo.</a:t>
            </a:r>
          </a:p>
          <a:p>
            <a:pPr marL="0" indent="0">
              <a:buNone/>
            </a:pP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&lt;p&gt;</a:t>
            </a:r>
          </a:p>
          <a:p>
            <a:pPr marL="0" indent="0">
              <a:buNone/>
            </a:pPr>
            <a:r>
              <a:rPr lang="es-ES" b="1" i="1" dirty="0" smtClean="0">
                <a:solidFill>
                  <a:schemeClr val="accent3">
                    <a:lumMod val="75000"/>
                  </a:schemeClr>
                </a:solidFill>
              </a:rPr>
              <a:t>	Nos </a:t>
            </a: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enorgullecemos de servir las mejores pizzas de la ciudad de </a:t>
            </a:r>
            <a:r>
              <a:rPr lang="es-ES" b="1" i="1" dirty="0" smtClean="0">
                <a:solidFill>
                  <a:schemeClr val="accent3">
                    <a:lumMod val="75000"/>
                  </a:schemeClr>
                </a:solidFill>
              </a:rPr>
              <a:t>	Nueva </a:t>
            </a: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York. Venga y visite uno de nuestros restaurantes para </a:t>
            </a:r>
            <a:r>
              <a:rPr lang="es-ES" b="1" i="1" dirty="0" smtClean="0">
                <a:solidFill>
                  <a:schemeClr val="accent3">
                    <a:lumMod val="75000"/>
                  </a:schemeClr>
                </a:solidFill>
              </a:rPr>
              <a:t>	familias </a:t>
            </a: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y eche un vistazo a nuestra amplia gama de auténticas </a:t>
            </a:r>
            <a:r>
              <a:rPr lang="es-ES" b="1" i="1" dirty="0" smtClean="0">
                <a:solidFill>
                  <a:schemeClr val="accent3">
                    <a:lumMod val="75000"/>
                  </a:schemeClr>
                </a:solidFill>
              </a:rPr>
              <a:t>	pizzas </a:t>
            </a: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italianas. </a:t>
            </a:r>
            <a:endParaRPr lang="es-ES" b="1" i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b="1" i="1" dirty="0" smtClean="0">
                <a:solidFill>
                  <a:schemeClr val="accent3">
                    <a:lumMod val="75000"/>
                  </a:schemeClr>
                </a:solidFill>
              </a:rPr>
              <a:t>	También </a:t>
            </a: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podemos entregarle directamente a su puerta con nuestro </a:t>
            </a:r>
            <a:r>
              <a:rPr lang="es-ES" b="1" i="1" dirty="0" smtClean="0">
                <a:solidFill>
                  <a:schemeClr val="accent3">
                    <a:lumMod val="75000"/>
                  </a:schemeClr>
                </a:solidFill>
              </a:rPr>
              <a:t>	rápido </a:t>
            </a: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servicio de comida para llevar.</a:t>
            </a:r>
          </a:p>
          <a:p>
            <a:pPr marL="0" indent="0">
              <a:buNone/>
            </a:pP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&lt;/p&gt;</a:t>
            </a:r>
          </a:p>
        </p:txBody>
      </p:sp>
    </p:spTree>
    <p:extLst>
      <p:ext uri="{BB962C8B-B14F-4D97-AF65-F5344CB8AC3E}">
        <p14:creationId xmlns:p14="http://schemas.microsoft.com/office/powerpoint/2010/main" val="825069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EJERCICIO 2 …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&lt;p&gt;</a:t>
            </a:r>
          </a:p>
          <a:p>
            <a:pPr marL="0" indent="0">
              <a:buNone/>
            </a:pP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Por favor, eche un vistazo a las ubicaciones &lt;a </a:t>
            </a:r>
            <a:r>
              <a:rPr lang="es-ES" b="1" i="1" dirty="0" err="1">
                <a:solidFill>
                  <a:schemeClr val="accent3">
                    <a:lumMod val="75000"/>
                  </a:schemeClr>
                </a:solidFill>
              </a:rPr>
              <a:t>href</a:t>
            </a: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 = </a:t>
            </a:r>
            <a:r>
              <a:rPr lang="es-ES" b="1" i="1" dirty="0" smtClean="0">
                <a:solidFill>
                  <a:schemeClr val="accent3">
                    <a:lumMod val="75000"/>
                  </a:schemeClr>
                </a:solidFill>
              </a:rPr>
              <a:t>”locations.html </a:t>
            </a: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"&gt; Ubicaciones &lt;/a&gt; para obtener más información sobre dónde puede encontrar nuestros fantásticos restaurantes.</a:t>
            </a:r>
          </a:p>
          <a:p>
            <a:pPr marL="0" indent="0">
              <a:buNone/>
            </a:pPr>
            <a:r>
              <a:rPr lang="es-ES" b="1" i="1" dirty="0">
                <a:solidFill>
                  <a:schemeClr val="accent3">
                    <a:lumMod val="75000"/>
                  </a:schemeClr>
                </a:solidFill>
              </a:rPr>
              <a:t>&lt;/p</a:t>
            </a:r>
            <a:r>
              <a:rPr lang="es-ES" b="1" i="1" dirty="0" smtClean="0">
                <a:solidFill>
                  <a:schemeClr val="accent3">
                    <a:lumMod val="75000"/>
                  </a:schemeClr>
                </a:solidFill>
              </a:rPr>
              <a:t>&gt;</a:t>
            </a:r>
          </a:p>
          <a:p>
            <a:pPr marL="0" indent="0">
              <a:buNone/>
            </a:pPr>
            <a:r>
              <a:rPr lang="es-ES" b="1" i="1" dirty="0">
                <a:solidFill>
                  <a:sysClr val="windowText" lastClr="000000"/>
                </a:solidFill>
              </a:rPr>
              <a:t>7. Guarde el archivo index.html.</a:t>
            </a:r>
            <a:endParaRPr lang="es-ES" b="1" i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5898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EJERCICIO 2 …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1095574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1800" dirty="0">
                <a:solidFill>
                  <a:sysClr val="windowText" lastClr="000000"/>
                </a:solidFill>
              </a:rPr>
              <a:t>Su código para la sección de texto de inicio ahora debería tener el siguiente aspecto:</a:t>
            </a:r>
            <a:endParaRPr lang="es-ES" sz="1800" dirty="0">
              <a:solidFill>
                <a:sysClr val="windowText" lastClr="000000"/>
              </a:solidFill>
            </a:endParaRP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4008" y="915566"/>
            <a:ext cx="4038600" cy="3960440"/>
          </a:xfrm>
          <a:solidFill>
            <a:srgbClr val="92D050"/>
          </a:solidFill>
          <a:ln>
            <a:solidFill>
              <a:srgbClr val="FFFF00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200" dirty="0"/>
              <a:t>&lt;! - Texto </a:t>
            </a:r>
            <a:r>
              <a:rPr lang="es-ES" sz="1200" dirty="0" smtClean="0"/>
              <a:t>Home </a:t>
            </a:r>
            <a:r>
              <a:rPr lang="es-ES" sz="1200" dirty="0"/>
              <a:t>-&gt;</a:t>
            </a:r>
          </a:p>
          <a:p>
            <a:pPr marL="0" indent="0">
              <a:buNone/>
            </a:pPr>
            <a:r>
              <a:rPr lang="es-ES" sz="1200" dirty="0"/>
              <a:t>&lt;</a:t>
            </a:r>
            <a:r>
              <a:rPr lang="es-ES" sz="1200" dirty="0" err="1"/>
              <a:t>section</a:t>
            </a:r>
            <a:r>
              <a:rPr lang="es-ES" sz="1200" dirty="0"/>
              <a:t> id = "home-</a:t>
            </a:r>
            <a:r>
              <a:rPr lang="es-ES" sz="1200" dirty="0" err="1"/>
              <a:t>text</a:t>
            </a:r>
            <a:r>
              <a:rPr lang="es-ES" sz="1200" dirty="0"/>
              <a:t>"&gt;</a:t>
            </a:r>
          </a:p>
          <a:p>
            <a:pPr marL="0" indent="0">
              <a:buNone/>
            </a:pPr>
            <a:r>
              <a:rPr lang="es-ES" sz="1200" dirty="0"/>
              <a:t>&lt;h1&gt; Bienvenido a </a:t>
            </a:r>
            <a:r>
              <a:rPr lang="es-ES" sz="1200" dirty="0" err="1"/>
              <a:t>Joe's</a:t>
            </a:r>
            <a:r>
              <a:rPr lang="es-ES" sz="1200" dirty="0"/>
              <a:t> Pizza Co. &lt;/h1&gt;</a:t>
            </a:r>
          </a:p>
          <a:p>
            <a:pPr marL="0" indent="0">
              <a:buNone/>
            </a:pPr>
            <a:r>
              <a:rPr lang="es-ES" sz="1200" dirty="0"/>
              <a:t>&lt;p&gt;</a:t>
            </a:r>
          </a:p>
          <a:p>
            <a:pPr marL="0" indent="0">
              <a:buNone/>
            </a:pPr>
            <a:r>
              <a:rPr lang="es-ES" sz="1200" dirty="0"/>
              <a:t>Nos enorgullecemos de servir las mejores pizzas de la ciudad de Nueva York. Venga y visite uno de nuestros restaurantes para familias y eche un vistazo a nuestra amplia gama de auténticas pizzas italianas. También podemos entregarle directamente a su puerta con nuestro rápido servicio de comida para llevar.</a:t>
            </a:r>
          </a:p>
          <a:p>
            <a:pPr marL="0" indent="0">
              <a:buNone/>
            </a:pPr>
            <a:r>
              <a:rPr lang="es-ES" sz="1200" dirty="0"/>
              <a:t>&lt;/p&gt;</a:t>
            </a:r>
          </a:p>
          <a:p>
            <a:pPr marL="0" indent="0">
              <a:buNone/>
            </a:pPr>
            <a:r>
              <a:rPr lang="es-ES" sz="1200" dirty="0"/>
              <a:t>&lt;p&gt;</a:t>
            </a:r>
          </a:p>
          <a:p>
            <a:pPr marL="0" indent="0">
              <a:buNone/>
            </a:pPr>
            <a:r>
              <a:rPr lang="es-ES" sz="1200" dirty="0"/>
              <a:t>Por favor, eche un vistazo a las &lt;a </a:t>
            </a:r>
            <a:r>
              <a:rPr lang="es-ES" sz="1200" dirty="0" err="1"/>
              <a:t>ref</a:t>
            </a:r>
            <a:r>
              <a:rPr lang="es-ES" sz="1200" dirty="0"/>
              <a:t>="locations.html"&gt; Ubicaciones </a:t>
            </a:r>
            <a:r>
              <a:rPr lang="es-ES" sz="1200" dirty="0" smtClean="0"/>
              <a:t>&lt;/a</a:t>
            </a:r>
            <a:r>
              <a:rPr lang="es-ES" sz="1200" dirty="0"/>
              <a:t>&gt; página para obtener más información sobre dónde puede encontrar nuestros fantásticos restaurantes.</a:t>
            </a:r>
          </a:p>
          <a:p>
            <a:pPr marL="0" indent="0">
              <a:buNone/>
            </a:pPr>
            <a:r>
              <a:rPr lang="es-ES" sz="1200" dirty="0"/>
              <a:t>&lt;/p&gt;</a:t>
            </a:r>
          </a:p>
          <a:p>
            <a:pPr marL="0" indent="0">
              <a:buNone/>
            </a:pPr>
            <a:r>
              <a:rPr lang="es-ES" sz="1200" dirty="0"/>
              <a:t>&lt;/</a:t>
            </a:r>
            <a:r>
              <a:rPr lang="es-ES" sz="1200" dirty="0" err="1"/>
              <a:t>section</a:t>
            </a:r>
            <a:r>
              <a:rPr lang="es-ES" sz="1200" dirty="0"/>
              <a:t>&gt;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539552" y="2283718"/>
            <a:ext cx="3816424" cy="230832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La Figura 4-2 muestra cómo debe verse la página de inicio en su navegador en esta etapa. </a:t>
            </a:r>
            <a:r>
              <a:rPr lang="es-ES" dirty="0" smtClean="0"/>
              <a:t>¡</a:t>
            </a:r>
            <a:r>
              <a:rPr lang="es-ES" dirty="0" err="1" smtClean="0"/>
              <a:t>Wow</a:t>
            </a:r>
            <a:r>
              <a:rPr lang="es-ES" dirty="0"/>
              <a:t>, realmente se está perfilando</a:t>
            </a:r>
            <a:r>
              <a:rPr lang="es-ES" dirty="0" smtClean="0"/>
              <a:t>!</a:t>
            </a:r>
          </a:p>
          <a:p>
            <a:r>
              <a:rPr lang="es-ES" dirty="0"/>
              <a:t>Solo hay una sección más para terminar en la página de inicio, las ofertas especiales. Te muestro cómo hacer esto a continuación.</a:t>
            </a:r>
          </a:p>
        </p:txBody>
      </p:sp>
    </p:spTree>
    <p:extLst>
      <p:ext uri="{BB962C8B-B14F-4D97-AF65-F5344CB8AC3E}">
        <p14:creationId xmlns:p14="http://schemas.microsoft.com/office/powerpoint/2010/main" val="981287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 dirty="0" smtClean="0"/>
              <a:t>EJERCICIO </a:t>
            </a:r>
            <a:r>
              <a:rPr lang="es-ES" sz="3600" dirty="0" smtClean="0"/>
              <a:t>2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900112"/>
            <a:ext cx="4038600" cy="2679749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1800" dirty="0"/>
              <a:t>La Figura 4-2 muestra cómo debe verse la página de inicio en su navegador en esta etapa. ¡</a:t>
            </a:r>
            <a:r>
              <a:rPr lang="es-ES" sz="1800" dirty="0" err="1"/>
              <a:t>Wow</a:t>
            </a:r>
            <a:r>
              <a:rPr lang="es-ES" sz="1800" dirty="0"/>
              <a:t>, realmente se está perfilando!</a:t>
            </a:r>
          </a:p>
          <a:p>
            <a:r>
              <a:rPr lang="es-ES" sz="1800" dirty="0"/>
              <a:t>Solo hay una sección más para terminar en la página de inicio, las ofertas especiales. </a:t>
            </a:r>
            <a:endParaRPr lang="es-ES" sz="1800" dirty="0" smtClean="0"/>
          </a:p>
          <a:p>
            <a:r>
              <a:rPr lang="es-ES" sz="1800" dirty="0" smtClean="0"/>
              <a:t>Te </a:t>
            </a:r>
            <a:r>
              <a:rPr lang="es-ES" sz="1800" dirty="0"/>
              <a:t>muestro cómo hacer esto a continuación.</a:t>
            </a:r>
            <a:endParaRPr lang="es-ES" sz="1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915566"/>
            <a:ext cx="4019550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251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179512" y="195486"/>
            <a:ext cx="35539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EJERCICIO 3</a:t>
            </a:r>
            <a:endParaRPr lang="es-ES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369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29600" cy="85725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dirty="0" smtClean="0"/>
              <a:t>EJERCICIO 3/</a:t>
            </a:r>
            <a:r>
              <a:rPr lang="es-ES" sz="3200" dirty="0"/>
              <a:t>Añadiendo las ofertas </a:t>
            </a:r>
            <a:r>
              <a:rPr lang="es-ES" sz="3200" dirty="0" smtClean="0"/>
              <a:t>especiales …</a:t>
            </a:r>
            <a:endParaRPr lang="es-E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200151"/>
            <a:ext cx="8229600" cy="3394472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 dirty="0" smtClean="0"/>
              <a:t>La </a:t>
            </a:r>
            <a:r>
              <a:rPr lang="es-ES" dirty="0"/>
              <a:t>sección final en la página de inicio son las ofertas especiales. </a:t>
            </a:r>
            <a:endParaRPr lang="es-ES" dirty="0" smtClean="0"/>
          </a:p>
          <a:p>
            <a:r>
              <a:rPr lang="es-ES" dirty="0" smtClean="0"/>
              <a:t>En </a:t>
            </a:r>
            <a:r>
              <a:rPr lang="es-ES" dirty="0"/>
              <a:t>esta sección, hablará sobre lo que aprendió sobre las listas de HTML en el </a:t>
            </a:r>
            <a:r>
              <a:rPr lang="es-ES" dirty="0" smtClean="0"/>
              <a:t>tema 3 </a:t>
            </a:r>
            <a:r>
              <a:rPr lang="es-ES" dirty="0"/>
              <a:t>para que pueda crear una lista de ofertas especiales.</a:t>
            </a:r>
          </a:p>
        </p:txBody>
      </p:sp>
    </p:spTree>
    <p:extLst>
      <p:ext uri="{BB962C8B-B14F-4D97-AF65-F5344CB8AC3E}">
        <p14:creationId xmlns:p14="http://schemas.microsoft.com/office/powerpoint/2010/main" val="3065307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05979"/>
            <a:ext cx="8229600" cy="857250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dirty="0" smtClean="0"/>
              <a:t>EJERCICIO 3/</a:t>
            </a:r>
            <a:r>
              <a:rPr lang="es-ES" sz="3200" dirty="0"/>
              <a:t>Añadiendo las ofertas </a:t>
            </a:r>
            <a:r>
              <a:rPr lang="es-ES" sz="3200" dirty="0" smtClean="0"/>
              <a:t>especiales …</a:t>
            </a:r>
            <a:endParaRPr lang="es-ES" sz="3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05" b="76568"/>
          <a:stretch/>
        </p:blipFill>
        <p:spPr bwMode="auto">
          <a:xfrm>
            <a:off x="467544" y="1563638"/>
            <a:ext cx="8219780" cy="1800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6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81434"/>
            <a:ext cx="8229600" cy="8572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 dirty="0" smtClean="0"/>
              <a:t>Creación de páginas web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75606"/>
            <a:ext cx="8229600" cy="33944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ES" dirty="0" smtClean="0"/>
              <a:t>El contenido de texto constituirá la mayoría del contenido de la página Acerca de en su sitio web.</a:t>
            </a:r>
          </a:p>
          <a:p>
            <a:r>
              <a:rPr lang="es-ES" dirty="0" smtClean="0"/>
              <a:t>Aprenderá sobre algunos elementos nuevos que puede usar para marcar el texto (como &lt;</a:t>
            </a:r>
            <a:r>
              <a:rPr lang="es-ES" dirty="0" err="1" smtClean="0"/>
              <a:t>abbr</a:t>
            </a:r>
            <a:r>
              <a:rPr lang="es-ES" dirty="0" smtClean="0"/>
              <a:t>&gt; y &lt;</a:t>
            </a:r>
            <a:r>
              <a:rPr lang="es-ES" dirty="0" err="1" smtClean="0"/>
              <a:t>blockquote</a:t>
            </a:r>
            <a:r>
              <a:rPr lang="es-ES" dirty="0" smtClean="0"/>
              <a:t>&gt;), así como también para profundizar en el elemento del párrafo.</a:t>
            </a:r>
          </a:p>
        </p:txBody>
      </p:sp>
    </p:spTree>
    <p:extLst>
      <p:ext uri="{BB962C8B-B14F-4D97-AF65-F5344CB8AC3E}">
        <p14:creationId xmlns:p14="http://schemas.microsoft.com/office/powerpoint/2010/main" val="2567328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dirty="0" smtClean="0"/>
              <a:t>EJERCICIO 3/</a:t>
            </a:r>
            <a:r>
              <a:rPr lang="es-ES" sz="3200" dirty="0"/>
              <a:t>Añadiendo las ofertas </a:t>
            </a:r>
            <a:r>
              <a:rPr lang="es-ES" sz="3200" dirty="0" smtClean="0"/>
              <a:t>especiales …</a:t>
            </a:r>
            <a:endParaRPr lang="es-E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1. Abra el archivo index.html.</a:t>
            </a:r>
          </a:p>
          <a:p>
            <a:pPr marL="0" indent="0">
              <a:buNone/>
            </a:pPr>
            <a:r>
              <a:rPr lang="es-ES" dirty="0"/>
              <a:t>2. Localice el elemento &lt;</a:t>
            </a:r>
            <a:r>
              <a:rPr lang="es-ES" dirty="0" err="1"/>
              <a:t>section</a:t>
            </a:r>
            <a:r>
              <a:rPr lang="es-ES" dirty="0"/>
              <a:t>&gt; con las ofertas de ID.</a:t>
            </a:r>
          </a:p>
          <a:p>
            <a:pPr marL="0" indent="0">
              <a:buNone/>
            </a:pPr>
            <a:r>
              <a:rPr lang="es-ES" dirty="0"/>
              <a:t>3. Cree un nuevo elemento &lt;h1&gt; con el texto: Ofertas especiales.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913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dirty="0" smtClean="0"/>
              <a:t>EJERCICIO 3/</a:t>
            </a:r>
            <a:r>
              <a:rPr lang="es-ES" sz="3200" dirty="0"/>
              <a:t>Añadiendo las ofertas </a:t>
            </a:r>
            <a:r>
              <a:rPr lang="es-ES" sz="3200" dirty="0" smtClean="0"/>
              <a:t>especiales …</a:t>
            </a:r>
            <a:endParaRPr lang="es-E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 smtClean="0"/>
              <a:t>4</a:t>
            </a:r>
            <a:r>
              <a:rPr lang="es-ES" dirty="0"/>
              <a:t>. Cree un nuevo elemento &lt;</a:t>
            </a:r>
            <a:r>
              <a:rPr lang="es-ES" dirty="0" err="1"/>
              <a:t>ul</a:t>
            </a:r>
            <a:r>
              <a:rPr lang="es-ES" dirty="0"/>
              <a:t>&gt; debajo del encabezado que contendrá la lista de ofertas.</a:t>
            </a:r>
          </a:p>
          <a:p>
            <a:pPr marL="0" indent="0">
              <a:buNone/>
            </a:pPr>
            <a:r>
              <a:rPr lang="es-ES" dirty="0"/>
              <a:t>5. Cree un elemento &lt;li&gt; para la primera oferta y añada el texto de la oferta: ¡10% de descuento en todas las pizzas cuando come!</a:t>
            </a:r>
          </a:p>
        </p:txBody>
      </p:sp>
    </p:spTree>
    <p:extLst>
      <p:ext uri="{BB962C8B-B14F-4D97-AF65-F5344CB8AC3E}">
        <p14:creationId xmlns:p14="http://schemas.microsoft.com/office/powerpoint/2010/main" val="1526439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dirty="0" smtClean="0"/>
              <a:t>EJERCICIO 3/</a:t>
            </a:r>
            <a:r>
              <a:rPr lang="es-ES" sz="3200" dirty="0"/>
              <a:t>Añadiendo las ofertas </a:t>
            </a:r>
            <a:r>
              <a:rPr lang="es-ES" sz="3200" dirty="0" smtClean="0"/>
              <a:t>especiales …</a:t>
            </a:r>
            <a:endParaRPr lang="es-E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6. Cree un elemento &lt;li&gt; para la segunda oferta y agregue el texto de la oferta: 20% de descuento en </a:t>
            </a:r>
            <a:r>
              <a:rPr lang="es-ES" dirty="0" err="1"/>
              <a:t>Joe's</a:t>
            </a:r>
            <a:r>
              <a:rPr lang="es-ES" dirty="0"/>
              <a:t> </a:t>
            </a:r>
            <a:r>
              <a:rPr lang="es-ES" dirty="0" err="1"/>
              <a:t>Pepperoni</a:t>
            </a:r>
            <a:r>
              <a:rPr lang="es-ES" dirty="0"/>
              <a:t> </a:t>
            </a:r>
            <a:r>
              <a:rPr lang="es-ES" dirty="0" err="1"/>
              <a:t>Special</a:t>
            </a:r>
            <a:r>
              <a:rPr lang="es-ES" dirty="0"/>
              <a:t> con el código de promoción NYBESTPIZZA.</a:t>
            </a:r>
          </a:p>
          <a:p>
            <a:pPr marL="0" indent="0">
              <a:buNone/>
            </a:pPr>
            <a:r>
              <a:rPr lang="es-ES" dirty="0"/>
              <a:t>7. Guarde el archivo index.html.</a:t>
            </a:r>
          </a:p>
        </p:txBody>
      </p:sp>
    </p:spTree>
    <p:extLst>
      <p:ext uri="{BB962C8B-B14F-4D97-AF65-F5344CB8AC3E}">
        <p14:creationId xmlns:p14="http://schemas.microsoft.com/office/powerpoint/2010/main" val="1524837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dirty="0" smtClean="0"/>
              <a:t>EJERCICIO 3/</a:t>
            </a:r>
            <a:r>
              <a:rPr lang="es-ES" sz="3200" dirty="0"/>
              <a:t>Añadiendo las ofertas </a:t>
            </a:r>
            <a:r>
              <a:rPr lang="es-ES" sz="3200" dirty="0" smtClean="0"/>
              <a:t>especiales …</a:t>
            </a:r>
            <a:endParaRPr lang="es-E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s-ES" dirty="0" smtClean="0"/>
              <a:t>Su código debe lucir así:</a:t>
            </a:r>
          </a:p>
          <a:p>
            <a:pPr marL="0" indent="0">
              <a:buNone/>
            </a:pPr>
            <a:r>
              <a:rPr lang="es-ES" dirty="0"/>
              <a:t>&lt;!-- 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 --&gt;</a:t>
            </a:r>
          </a:p>
          <a:p>
            <a:pPr marL="0" indent="0">
              <a:buNone/>
            </a:pPr>
            <a:r>
              <a:rPr lang="es-ES" dirty="0"/>
              <a:t>&lt;</a:t>
            </a:r>
            <a:r>
              <a:rPr lang="es-ES" dirty="0" err="1"/>
              <a:t>section</a:t>
            </a:r>
            <a:r>
              <a:rPr lang="es-ES" dirty="0"/>
              <a:t> id=”</a:t>
            </a:r>
            <a:r>
              <a:rPr lang="es-ES" dirty="0" err="1"/>
              <a:t>offers</a:t>
            </a:r>
            <a:r>
              <a:rPr lang="es-ES" dirty="0"/>
              <a:t>”&gt;</a:t>
            </a:r>
          </a:p>
          <a:p>
            <a:pPr marL="400050" lvl="1" indent="0">
              <a:buNone/>
            </a:pPr>
            <a:r>
              <a:rPr lang="es-ES" dirty="0"/>
              <a:t>&lt;h1&gt;</a:t>
            </a:r>
            <a:r>
              <a:rPr lang="es-ES" dirty="0" err="1"/>
              <a:t>Special</a:t>
            </a:r>
            <a:r>
              <a:rPr lang="es-ES" dirty="0"/>
              <a:t> </a:t>
            </a:r>
            <a:r>
              <a:rPr lang="es-ES" dirty="0" err="1"/>
              <a:t>Offers</a:t>
            </a:r>
            <a:r>
              <a:rPr lang="es-ES" dirty="0"/>
              <a:t>&lt;/h1&gt;</a:t>
            </a:r>
          </a:p>
          <a:p>
            <a:pPr marL="400050" lvl="1" indent="0">
              <a:buNone/>
            </a:pPr>
            <a:r>
              <a:rPr lang="es-ES" dirty="0"/>
              <a:t>&lt;</a:t>
            </a:r>
            <a:r>
              <a:rPr lang="es-ES" dirty="0" err="1"/>
              <a:t>ul</a:t>
            </a:r>
            <a:r>
              <a:rPr lang="es-ES" dirty="0"/>
              <a:t>&gt;</a:t>
            </a:r>
          </a:p>
          <a:p>
            <a:pPr marL="800100" lvl="2" indent="0">
              <a:buNone/>
            </a:pPr>
            <a:r>
              <a:rPr lang="en-US" dirty="0"/>
              <a:t>&lt;li&gt;10% Off All Pizzas When You Eat In!&lt;/li&gt;</a:t>
            </a:r>
          </a:p>
          <a:p>
            <a:pPr marL="800100" lvl="2" indent="0">
              <a:buNone/>
            </a:pPr>
            <a:r>
              <a:rPr lang="en-US" dirty="0"/>
              <a:t>&lt;li&gt;20% Off Joe’s Pepperoni Special with the promo </a:t>
            </a:r>
            <a:r>
              <a:rPr lang="en-US" dirty="0" smtClean="0"/>
              <a:t>code </a:t>
            </a:r>
            <a:r>
              <a:rPr lang="es-ES" dirty="0" smtClean="0"/>
              <a:t>NYBESTPIZZA &lt;/</a:t>
            </a:r>
            <a:r>
              <a:rPr lang="es-ES" dirty="0"/>
              <a:t>li&gt;</a:t>
            </a:r>
          </a:p>
          <a:p>
            <a:pPr marL="400050" lvl="1" indent="0">
              <a:buNone/>
            </a:pPr>
            <a:r>
              <a:rPr lang="es-ES" dirty="0"/>
              <a:t>&lt;/</a:t>
            </a:r>
            <a:r>
              <a:rPr lang="es-ES" dirty="0" err="1"/>
              <a:t>ul</a:t>
            </a:r>
            <a:r>
              <a:rPr lang="es-ES" dirty="0"/>
              <a:t>&gt;</a:t>
            </a:r>
          </a:p>
          <a:p>
            <a:pPr marL="0" indent="0">
              <a:buNone/>
            </a:pPr>
            <a:r>
              <a:rPr lang="es-ES" dirty="0"/>
              <a:t>&lt;/</a:t>
            </a:r>
            <a:r>
              <a:rPr lang="es-ES" dirty="0" err="1"/>
              <a:t>section</a:t>
            </a:r>
            <a:r>
              <a:rPr lang="es-ES" dirty="0"/>
              <a:t>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67124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r>
              <a:rPr lang="es-ES" sz="3200" dirty="0" smtClean="0"/>
              <a:t>EJERCICIO 3/</a:t>
            </a:r>
            <a:r>
              <a:rPr lang="es-ES" sz="3200" dirty="0"/>
              <a:t>Añadiendo las ofertas </a:t>
            </a:r>
            <a:r>
              <a:rPr lang="es-ES" sz="3200" dirty="0" smtClean="0"/>
              <a:t>especiales</a:t>
            </a:r>
            <a:endParaRPr lang="es-ES" sz="32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3466728" cy="3394472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s-ES" dirty="0"/>
              <a:t>Con esto concluye el contenido de la página de inicio. </a:t>
            </a:r>
            <a:endParaRPr lang="es-ES" dirty="0" smtClean="0"/>
          </a:p>
          <a:p>
            <a:r>
              <a:rPr lang="es-ES" dirty="0" smtClean="0"/>
              <a:t>Ver </a:t>
            </a:r>
            <a:r>
              <a:rPr lang="es-ES" dirty="0"/>
              <a:t>la página en su navegador; </a:t>
            </a:r>
            <a:endParaRPr lang="es-ES" dirty="0" smtClean="0"/>
          </a:p>
          <a:p>
            <a:r>
              <a:rPr lang="es-ES" dirty="0" smtClean="0"/>
              <a:t>Deberías </a:t>
            </a:r>
            <a:r>
              <a:rPr lang="es-ES" dirty="0"/>
              <a:t>ver algo como la Figura 4-3. </a:t>
            </a:r>
            <a:endParaRPr lang="es-ES" dirty="0" smtClean="0"/>
          </a:p>
          <a:p>
            <a:r>
              <a:rPr lang="es-ES" dirty="0" smtClean="0"/>
              <a:t>¡</a:t>
            </a:r>
            <a:r>
              <a:rPr lang="es-ES" dirty="0"/>
              <a:t>Está empezando a parecer un sitio web real!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21" y="1131590"/>
            <a:ext cx="4010025" cy="322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311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874319" y="2110085"/>
            <a:ext cx="739535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Agregar contenido a la página </a:t>
            </a:r>
            <a:r>
              <a:rPr lang="es-ES" sz="3600" b="1" spc="50" dirty="0" err="1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About</a:t>
            </a:r>
            <a:endParaRPr lang="es-ES" sz="36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0677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/>
              <a:t>Agregar contenido a la </a:t>
            </a:r>
            <a:r>
              <a:rPr lang="es-ES" dirty="0" smtClean="0"/>
              <a:t>página </a:t>
            </a:r>
            <a:r>
              <a:rPr lang="es-ES" dirty="0" err="1" smtClean="0"/>
              <a:t>About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s-ES" dirty="0"/>
              <a:t>La página </a:t>
            </a:r>
            <a:r>
              <a:rPr lang="es-ES" dirty="0" err="1" smtClean="0"/>
              <a:t>About</a:t>
            </a:r>
            <a:r>
              <a:rPr lang="es-ES" dirty="0" smtClean="0"/>
              <a:t> contendrá </a:t>
            </a:r>
            <a:r>
              <a:rPr lang="es-ES" dirty="0"/>
              <a:t>principalmente contenido de texto, pero incluso el texto se puede marcar con elementos HTML especiales para proporcionar un mayor significado semántico a los programas informáticos. </a:t>
            </a:r>
            <a:endParaRPr lang="es-ES" dirty="0" smtClean="0"/>
          </a:p>
          <a:p>
            <a:r>
              <a:rPr lang="es-ES" dirty="0" smtClean="0"/>
              <a:t>En </a:t>
            </a:r>
            <a:r>
              <a:rPr lang="es-ES" dirty="0"/>
              <a:t>esta sección, primero aprenderá cómo marcar </a:t>
            </a:r>
            <a:r>
              <a:rPr lang="es-ES" b="1" i="1" dirty="0">
                <a:solidFill>
                  <a:srgbClr val="FF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citas y abreviaturas</a:t>
            </a:r>
            <a:r>
              <a:rPr lang="es-ES" dirty="0"/>
              <a:t> en su texto. </a:t>
            </a:r>
            <a:endParaRPr lang="es-ES" dirty="0" smtClean="0"/>
          </a:p>
          <a:p>
            <a:r>
              <a:rPr lang="es-ES" dirty="0" smtClean="0"/>
              <a:t>Luego</a:t>
            </a:r>
            <a:r>
              <a:rPr lang="es-ES" dirty="0"/>
              <a:t>, pondrá estas nuevas habilidades en uso agregando un poco de contenido de texto a la página </a:t>
            </a:r>
            <a:r>
              <a:rPr lang="es-ES" dirty="0" err="1" smtClean="0"/>
              <a:t>About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15197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/>
              <a:t>Agregar contenido a la </a:t>
            </a:r>
            <a:r>
              <a:rPr lang="es-ES" dirty="0" smtClean="0"/>
              <a:t>página </a:t>
            </a:r>
            <a:r>
              <a:rPr lang="es-ES" dirty="0" err="1" smtClean="0"/>
              <a:t>About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 dirty="0" err="1" smtClean="0"/>
              <a:t>Quotes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2848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 err="1" smtClean="0"/>
              <a:t>Quotes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s-ES" b="1" i="1" dirty="0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El elemento &lt;</a:t>
            </a:r>
            <a:r>
              <a:rPr lang="es-ES" b="1" i="1" dirty="0" err="1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blockquote</a:t>
            </a:r>
            <a:r>
              <a:rPr lang="es-ES" b="1" i="1" dirty="0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&gt; se usa cuando se cita un bloque de texto de otra fuente. </a:t>
            </a:r>
            <a:endParaRPr lang="es-ES" b="1" i="1" dirty="0" smtClean="0">
              <a:solidFill>
                <a:srgbClr val="FF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s-ES" dirty="0" smtClean="0"/>
              <a:t>El </a:t>
            </a:r>
            <a:r>
              <a:rPr lang="es-ES" dirty="0"/>
              <a:t>elemento tiene un atributo </a:t>
            </a:r>
            <a:r>
              <a:rPr lang="es-ES" dirty="0" smtClean="0"/>
              <a:t>cite opcional </a:t>
            </a:r>
            <a:r>
              <a:rPr lang="es-ES" dirty="0"/>
              <a:t>que puede usar para agregar una URL a la fuente de la oferta. </a:t>
            </a:r>
            <a:endParaRPr lang="es-ES" dirty="0" smtClean="0"/>
          </a:p>
          <a:p>
            <a:r>
              <a:rPr lang="es-ES" dirty="0" smtClean="0"/>
              <a:t>Si </a:t>
            </a:r>
            <a:r>
              <a:rPr lang="es-ES" dirty="0"/>
              <a:t>elige utilizar el atributo </a:t>
            </a:r>
            <a:r>
              <a:rPr lang="es-ES" dirty="0" smtClean="0"/>
              <a:t>cite, </a:t>
            </a:r>
            <a:r>
              <a:rPr lang="es-ES" dirty="0"/>
              <a:t>su contenido debe ser una URL válida.</a:t>
            </a:r>
          </a:p>
          <a:p>
            <a:pPr marL="0" indent="0">
              <a:buNone/>
            </a:pPr>
            <a:r>
              <a:rPr lang="es-ES" dirty="0"/>
              <a:t>&lt;</a:t>
            </a:r>
            <a:r>
              <a:rPr lang="es-ES" dirty="0" err="1"/>
              <a:t>blockquote</a:t>
            </a:r>
            <a:r>
              <a:rPr lang="es-ES" dirty="0"/>
              <a:t> cite = "http://example.com/</a:t>
            </a:r>
            <a:r>
              <a:rPr lang="es-ES" dirty="0" err="1"/>
              <a:t>quotes</a:t>
            </a:r>
            <a:r>
              <a:rPr lang="es-ES" dirty="0"/>
              <a:t>"&gt;</a:t>
            </a:r>
          </a:p>
          <a:p>
            <a:pPr marL="0" indent="0">
              <a:buNone/>
            </a:pPr>
            <a:r>
              <a:rPr lang="es-ES" dirty="0" smtClean="0"/>
              <a:t>	Citar</a:t>
            </a:r>
            <a:r>
              <a:rPr lang="es-ES" dirty="0"/>
              <a:t>, o no citar, esa es la pregunta.</a:t>
            </a:r>
          </a:p>
          <a:p>
            <a:pPr marL="0" indent="0">
              <a:buNone/>
            </a:pPr>
            <a:r>
              <a:rPr lang="es-ES" dirty="0"/>
              <a:t>&lt;/</a:t>
            </a:r>
            <a:r>
              <a:rPr lang="es-ES" dirty="0" err="1"/>
              <a:t>blockquote</a:t>
            </a:r>
            <a:r>
              <a:rPr lang="es-ES" dirty="0" smtClean="0"/>
              <a:t>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1544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 err="1" smtClean="0"/>
              <a:t>Quotes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s-ES" b="1" i="1" dirty="0" smtClean="0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El </a:t>
            </a:r>
            <a:r>
              <a:rPr lang="es-ES" b="1" i="1" dirty="0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contenido del atributo </a:t>
            </a:r>
            <a:r>
              <a:rPr lang="es-ES" b="1" i="1" dirty="0" smtClean="0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cite no </a:t>
            </a:r>
            <a:r>
              <a:rPr lang="es-ES" b="1" i="1" dirty="0">
                <a:solidFill>
                  <a:srgbClr val="FF0000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se mostrará a los usuarios, pero puede ser utilizado por programas de computadora. </a:t>
            </a:r>
            <a:endParaRPr lang="es-ES" b="1" i="1" dirty="0" smtClean="0">
              <a:solidFill>
                <a:srgbClr val="FF0000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  <a:p>
            <a:r>
              <a:rPr lang="es-ES" dirty="0" smtClean="0"/>
              <a:t>Para </a:t>
            </a:r>
            <a:r>
              <a:rPr lang="es-ES" dirty="0"/>
              <a:t>hacer que la fuente sea más accesible para el usuario, puede vincularla utilizando el elemento &lt;a&gt; que se aprendió en el </a:t>
            </a:r>
            <a:r>
              <a:rPr lang="es-ES" dirty="0" smtClean="0"/>
              <a:t>tema 3</a:t>
            </a:r>
            <a:r>
              <a:rPr lang="es-ES" dirty="0"/>
              <a:t>.</a:t>
            </a:r>
          </a:p>
          <a:p>
            <a:r>
              <a:rPr lang="es-ES" dirty="0"/>
              <a:t>También puede marcar una cita dentro de un bloque de texto usando el </a:t>
            </a:r>
            <a:r>
              <a:rPr lang="es-ES" b="1" i="1" dirty="0">
                <a:solidFill>
                  <a:srgbClr val="FF0000"/>
                </a:soli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elemento &lt;q&gt;</a:t>
            </a:r>
            <a:r>
              <a:rPr lang="es-ES" dirty="0"/>
              <a:t>. 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471043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81434"/>
            <a:ext cx="8229600" cy="85725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s-ES" dirty="0" smtClean="0"/>
              <a:t>Creación de páginas web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75606"/>
            <a:ext cx="8229600" cy="3394472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(El Apéndice A incluye una serie de otros elementos de texto que no pude incluir en este capítulo).</a:t>
            </a:r>
          </a:p>
          <a:p>
            <a:r>
              <a:rPr lang="es-ES" dirty="0" smtClean="0"/>
              <a:t>Al final de este capítulo, habrá creado todas las páginas de su sitio web y agregado contenido a cada una de ellas. </a:t>
            </a:r>
          </a:p>
          <a:p>
            <a:r>
              <a:rPr lang="es-ES" dirty="0" smtClean="0"/>
              <a:t>A medida que avance en el resto de este libro, optimizará estas páginas utilizando HTML5.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22160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 err="1" smtClean="0"/>
              <a:t>Quotes</a:t>
            </a:r>
            <a:r>
              <a:rPr lang="es-ES" dirty="0" smtClean="0"/>
              <a:t> …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s-ES" dirty="0" smtClean="0"/>
              <a:t>Un </a:t>
            </a:r>
            <a:r>
              <a:rPr lang="es-ES" dirty="0"/>
              <a:t>buen ejemplo de esto sería si estuviera escribiendo un artículo de noticias y quisiera citar a una persona, como se muestra en el siguiente ejemplo.</a:t>
            </a:r>
          </a:p>
          <a:p>
            <a:pPr marL="0" indent="0">
              <a:buNone/>
            </a:pPr>
            <a:r>
              <a:rPr lang="es-ES" b="1" i="1" dirty="0">
                <a:solidFill>
                  <a:schemeClr val="tx2">
                    <a:lumMod val="75000"/>
                  </a:schemeClr>
                </a:solidFill>
              </a:rPr>
              <a:t>En respuesta a los recortes presupuestarios propuestos, Sam Dawson dijo &lt;q&gt; Esto es una locura, simplemente no pueden apagar Internet &lt;/q&gt;.</a:t>
            </a:r>
          </a:p>
          <a:p>
            <a:pPr marL="0" indent="0">
              <a:buNone/>
            </a:pPr>
            <a:r>
              <a:rPr lang="es-ES" b="1" i="1" dirty="0">
                <a:solidFill>
                  <a:schemeClr val="tx2">
                    <a:lumMod val="75000"/>
                  </a:schemeClr>
                </a:solidFill>
              </a:rPr>
              <a:t>Personalmente, estoy de acuerdo con el comentario de Sam.</a:t>
            </a:r>
          </a:p>
        </p:txBody>
      </p:sp>
    </p:spTree>
    <p:extLst>
      <p:ext uri="{BB962C8B-B14F-4D97-AF65-F5344CB8AC3E}">
        <p14:creationId xmlns:p14="http://schemas.microsoft.com/office/powerpoint/2010/main" val="3953925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322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 err="1" smtClean="0"/>
              <a:t>Quotes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/>
              <a:t>Para obtener un resumen rápido sobre cómo marcar citas en su código HTML, vea este video en </a:t>
            </a:r>
            <a:r>
              <a:rPr lang="es-ES" dirty="0" err="1"/>
              <a:t>Treehouse</a:t>
            </a:r>
            <a:r>
              <a:rPr lang="es-ES" dirty="0"/>
              <a:t>: </a:t>
            </a:r>
            <a:r>
              <a:rPr lang="es-ES" dirty="0">
                <a:hlinkClick r:id="rId2"/>
              </a:rPr>
              <a:t>http://</a:t>
            </a:r>
            <a:r>
              <a:rPr lang="es-ES" dirty="0" smtClean="0">
                <a:hlinkClick r:id="rId2"/>
              </a:rPr>
              <a:t>teamtreehouse.com/library/websites/html/text/quotes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8634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05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 smtClean="0"/>
              <a:t>Abreviaturas</a:t>
            </a:r>
            <a:endParaRPr lang="es-ES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s-ES" dirty="0" smtClean="0"/>
              <a:t>HTML </a:t>
            </a:r>
            <a:r>
              <a:rPr lang="es-ES" dirty="0"/>
              <a:t>tiene una serie de elementos para marcar términos clave, abreviaturas y definiciones en el contenido de su texto.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uso de estos elementos también le permite usar CSS para aplicar un estilo personalizado a estas partes de su texto que puede ser útil para indicar términos importantes o abreviaturas.</a:t>
            </a:r>
          </a:p>
          <a:p>
            <a:r>
              <a:rPr lang="es-ES" dirty="0"/>
              <a:t>En esta sección, te centrarás en el </a:t>
            </a:r>
            <a:r>
              <a:rPr lang="es-ES" b="1" i="1" dirty="0">
                <a:solidFill>
                  <a:srgbClr val="FF0000"/>
                </a:solidFill>
              </a:rPr>
              <a:t>elemento &lt;</a:t>
            </a:r>
            <a:r>
              <a:rPr lang="es-ES" b="1" i="1" dirty="0" err="1">
                <a:solidFill>
                  <a:srgbClr val="FF0000"/>
                </a:solidFill>
              </a:rPr>
              <a:t>abbr</a:t>
            </a:r>
            <a:r>
              <a:rPr lang="es-ES" b="1" i="1" dirty="0">
                <a:solidFill>
                  <a:srgbClr val="FF0000"/>
                </a:solidFill>
              </a:rPr>
              <a:t>&gt;; </a:t>
            </a:r>
            <a:r>
              <a:rPr lang="es-ES" dirty="0"/>
              <a:t>sin embargo, consulte el Apéndice A para obtener información sobre cómo marcar términos y definiciones.</a:t>
            </a:r>
          </a:p>
        </p:txBody>
      </p:sp>
    </p:spTree>
    <p:extLst>
      <p:ext uri="{BB962C8B-B14F-4D97-AF65-F5344CB8AC3E}">
        <p14:creationId xmlns:p14="http://schemas.microsoft.com/office/powerpoint/2010/main" val="12238863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/>
              <a:t>Agregar el texto de la página Acerca </a:t>
            </a:r>
            <a:r>
              <a:rPr lang="es-ES" sz="3600" dirty="0" smtClean="0"/>
              <a:t>de</a:t>
            </a:r>
            <a:endParaRPr lang="es-ES" sz="3600" dirty="0"/>
          </a:p>
        </p:txBody>
      </p:sp>
      <p:sp>
        <p:nvSpPr>
          <p:cNvPr id="4" name="3 Subtítulo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r>
              <a:rPr lang="es-ES" dirty="0" smtClean="0"/>
              <a:t>El </a:t>
            </a:r>
            <a:r>
              <a:rPr lang="es-ES" dirty="0"/>
              <a:t>texto en la página Acerca de incluirá una cita y una abreviatura, candidatos perfectos para los nuevos elementos HTML que acaba de conocer.</a:t>
            </a:r>
          </a:p>
          <a:p>
            <a:r>
              <a:rPr lang="es-ES" dirty="0"/>
              <a:t>Para esta página, construirá en la plantilla de la página de contenido que ya ha creado en el archivo about.html.</a:t>
            </a:r>
          </a:p>
        </p:txBody>
      </p:sp>
    </p:spTree>
    <p:extLst>
      <p:ext uri="{BB962C8B-B14F-4D97-AF65-F5344CB8AC3E}">
        <p14:creationId xmlns:p14="http://schemas.microsoft.com/office/powerpoint/2010/main" val="787471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987824" y="3363838"/>
            <a:ext cx="1440160" cy="353194"/>
          </a:xfrm>
        </p:spPr>
        <p:txBody>
          <a:bodyPr>
            <a:normAutofit fontScale="90000"/>
          </a:bodyPr>
          <a:lstStyle/>
          <a:p>
            <a:r>
              <a:rPr lang="es-ES" sz="2000" dirty="0" smtClean="0"/>
              <a:t>EJERCICIO 4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67214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 smtClean="0"/>
              <a:t>EJERCICIO 4 …</a:t>
            </a:r>
            <a:endParaRPr lang="es-ES" sz="36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1. Abra el archivo about.html.</a:t>
            </a:r>
          </a:p>
          <a:p>
            <a:pPr marL="0" indent="0">
              <a:buNone/>
            </a:pPr>
            <a:r>
              <a:rPr lang="es-ES" dirty="0"/>
              <a:t>2. Localice el elemento &lt;</a:t>
            </a:r>
            <a:r>
              <a:rPr lang="es-ES" dirty="0" err="1"/>
              <a:t>section</a:t>
            </a:r>
            <a:r>
              <a:rPr lang="es-ES" dirty="0"/>
              <a:t>&gt; con el texto de la página de ID.</a:t>
            </a:r>
          </a:p>
          <a:p>
            <a:pPr marL="0" indent="0">
              <a:buNone/>
            </a:pPr>
            <a:r>
              <a:rPr lang="es-ES" dirty="0"/>
              <a:t>3. Cree un nuevo elemento &lt;h1&gt; dentro de este elemento &lt;</a:t>
            </a:r>
            <a:r>
              <a:rPr lang="es-ES" dirty="0" err="1"/>
              <a:t>section</a:t>
            </a:r>
            <a:r>
              <a:rPr lang="es-ES" dirty="0"/>
              <a:t>&gt;.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Agregue </a:t>
            </a:r>
            <a:r>
              <a:rPr lang="es-ES" dirty="0"/>
              <a:t>el siguiente texto a este nuevo </a:t>
            </a:r>
            <a:r>
              <a:rPr lang="es-ES" dirty="0" smtClean="0"/>
              <a:t>	elemento </a:t>
            </a:r>
            <a:r>
              <a:rPr lang="es-ES" dirty="0"/>
              <a:t>&lt;h1&gt;: Acerca de </a:t>
            </a:r>
            <a:r>
              <a:rPr lang="es-ES" dirty="0" err="1"/>
              <a:t>Joe´s</a:t>
            </a:r>
            <a:r>
              <a:rPr lang="es-ES" dirty="0"/>
              <a:t> Pizza Co. </a:t>
            </a:r>
            <a:r>
              <a:rPr lang="es-ES" dirty="0" smtClean="0"/>
              <a:t>	(</a:t>
            </a:r>
            <a:r>
              <a:rPr lang="es-ES" dirty="0"/>
              <a:t>incluido el período</a:t>
            </a:r>
            <a:r>
              <a:rPr lang="es-ES" dirty="0" smtClean="0"/>
              <a:t>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89116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 smtClean="0"/>
              <a:t>EJERCICIO 4 …</a:t>
            </a:r>
            <a:endParaRPr lang="es-ES" sz="36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ES" dirty="0" smtClean="0"/>
              <a:t>4</a:t>
            </a:r>
            <a:r>
              <a:rPr lang="es-ES" dirty="0"/>
              <a:t>. Cree un nuevo elemento &lt;p&gt; debajo del &lt;h1&gt; que acaba de crear y agregue el siguiente texto a su nuevo elemento &lt;p&gt;:</a:t>
            </a:r>
          </a:p>
          <a:p>
            <a:pPr marL="0" indent="0">
              <a:buNone/>
            </a:pPr>
            <a:r>
              <a:rPr lang="es-ES" dirty="0" smtClean="0"/>
              <a:t>	Establecida </a:t>
            </a:r>
            <a:r>
              <a:rPr lang="es-ES" dirty="0"/>
              <a:t>en 1984, </a:t>
            </a:r>
            <a:r>
              <a:rPr lang="es-ES" dirty="0" err="1"/>
              <a:t>Joe´s</a:t>
            </a:r>
            <a:r>
              <a:rPr lang="es-ES" dirty="0"/>
              <a:t> Pizza Co. se enorgullece de </a:t>
            </a:r>
            <a:r>
              <a:rPr lang="es-ES" dirty="0" smtClean="0"/>
              <a:t>	servir 	auténticas </a:t>
            </a:r>
            <a:r>
              <a:rPr lang="es-ES" dirty="0"/>
              <a:t>pizzas italianas con un toque de </a:t>
            </a:r>
            <a:r>
              <a:rPr lang="es-ES" dirty="0" smtClean="0"/>
              <a:t>	Nueva </a:t>
            </a:r>
            <a:r>
              <a:rPr lang="es-ES" dirty="0"/>
              <a:t>York. </a:t>
            </a:r>
            <a:r>
              <a:rPr lang="es-ES" dirty="0" smtClean="0"/>
              <a:t>	Desde </a:t>
            </a:r>
            <a:r>
              <a:rPr lang="es-ES" dirty="0"/>
              <a:t>que abrió su primer restaurante en </a:t>
            </a:r>
            <a:r>
              <a:rPr lang="es-ES" dirty="0" smtClean="0"/>
              <a:t>	310 </a:t>
            </a:r>
            <a:r>
              <a:rPr lang="es-ES" dirty="0"/>
              <a:t>West </a:t>
            </a:r>
            <a:r>
              <a:rPr lang="es-ES" dirty="0" smtClean="0"/>
              <a:t>	38th </a:t>
            </a:r>
            <a:r>
              <a:rPr lang="es-ES" dirty="0"/>
              <a:t>Street, Joe se ha expandido a dos </a:t>
            </a:r>
            <a:r>
              <a:rPr lang="es-ES" dirty="0" smtClean="0"/>
              <a:t>	restaurantes </a:t>
            </a:r>
            <a:r>
              <a:rPr lang="es-ES" dirty="0"/>
              <a:t>más </a:t>
            </a:r>
            <a:r>
              <a:rPr lang="es-ES" dirty="0" smtClean="0"/>
              <a:t>	distribuidos </a:t>
            </a:r>
            <a:r>
              <a:rPr lang="es-ES" dirty="0"/>
              <a:t>en todo Nueva York.</a:t>
            </a:r>
          </a:p>
          <a:p>
            <a:pPr marL="0" indent="0">
              <a:buNone/>
            </a:pPr>
            <a:r>
              <a:rPr lang="es-ES" dirty="0"/>
              <a:t>5. Ahora cree otro elemento &lt;p&gt; debajo del anterior y agregue el siguiente texto. </a:t>
            </a:r>
            <a:r>
              <a:rPr lang="es-ES" dirty="0" smtClean="0"/>
              <a:t>	</a:t>
            </a:r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Tenga </a:t>
            </a:r>
            <a:r>
              <a:rPr lang="es-ES" dirty="0"/>
              <a:t>en cuenta el uso del </a:t>
            </a:r>
            <a:r>
              <a:rPr lang="es-ES" b="1" i="1" dirty="0">
                <a:solidFill>
                  <a:srgbClr val="FF0000"/>
                </a:solidFill>
              </a:rPr>
              <a:t>elemento &lt;q&gt;</a:t>
            </a:r>
            <a:r>
              <a:rPr lang="es-ES" dirty="0"/>
              <a:t> para marcar la cita </a:t>
            </a:r>
            <a:r>
              <a:rPr lang="es-ES" dirty="0" smtClean="0"/>
              <a:t>	dentro </a:t>
            </a:r>
            <a:r>
              <a:rPr lang="es-ES" dirty="0"/>
              <a:t>del texto.</a:t>
            </a:r>
          </a:p>
        </p:txBody>
      </p:sp>
    </p:spTree>
    <p:extLst>
      <p:ext uri="{BB962C8B-B14F-4D97-AF65-F5344CB8AC3E}">
        <p14:creationId xmlns:p14="http://schemas.microsoft.com/office/powerpoint/2010/main" val="23607818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 smtClean="0"/>
              <a:t>EJERCICIO 4 …</a:t>
            </a:r>
            <a:endParaRPr lang="es-ES" sz="36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203598"/>
            <a:ext cx="8229600" cy="3394472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Nuestro fundador, Joe </a:t>
            </a:r>
            <a:r>
              <a:rPr lang="es-ES" dirty="0" err="1"/>
              <a:t>Balochio</a:t>
            </a:r>
            <a:r>
              <a:rPr lang="es-ES" dirty="0"/>
              <a:t>, siempre ha dicho </a:t>
            </a:r>
            <a:r>
              <a:rPr lang="es-ES" b="1" dirty="0">
                <a:solidFill>
                  <a:srgbClr val="FF0000"/>
                </a:solidFill>
              </a:rPr>
              <a:t>&lt;q&gt;</a:t>
            </a:r>
            <a:r>
              <a:rPr lang="es-ES" dirty="0"/>
              <a:t> "Una gran pizza comienza con la selección de ingredientes frescos de calidad de los proveedores locales". </a:t>
            </a:r>
            <a:r>
              <a:rPr lang="es-ES" b="1" dirty="0">
                <a:solidFill>
                  <a:srgbClr val="FF0000"/>
                </a:solidFill>
              </a:rPr>
              <a:t>&lt;/q&gt;</a:t>
            </a:r>
            <a:r>
              <a:rPr lang="es-ES" dirty="0"/>
              <a:t> Esta creencia está incorporada en la compañía y las pizzas que comerá en nuestros restaurantes nunca contendrán Cualquier mala calidad o ingredientes baratos. Estamos muy orgullosos de la calidad de nuestras pizzas.</a:t>
            </a:r>
          </a:p>
        </p:txBody>
      </p:sp>
    </p:spTree>
    <p:extLst>
      <p:ext uri="{BB962C8B-B14F-4D97-AF65-F5344CB8AC3E}">
        <p14:creationId xmlns:p14="http://schemas.microsoft.com/office/powerpoint/2010/main" val="107288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s-ES" sz="3600" dirty="0" smtClean="0"/>
              <a:t>Agregar contenido a la página de inicio …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s-ES" dirty="0" smtClean="0"/>
              <a:t>La página de inicio es la primera página que la mayoría de la gente verá cuando visite su sitio web, así que comencemos allí. </a:t>
            </a:r>
          </a:p>
          <a:p>
            <a:r>
              <a:rPr lang="es-ES" dirty="0" smtClean="0"/>
              <a:t>En esta sección, aprenderás sobre un elemento HTML llamado &lt;</a:t>
            </a:r>
            <a:r>
              <a:rPr lang="es-ES" dirty="0" err="1" smtClean="0"/>
              <a:t>hgroup</a:t>
            </a:r>
            <a:r>
              <a:rPr lang="es-ES" dirty="0" smtClean="0"/>
              <a:t>&gt;; </a:t>
            </a:r>
          </a:p>
          <a:p>
            <a:pPr lvl="1"/>
            <a:r>
              <a:rPr lang="es-ES" dirty="0" smtClean="0"/>
              <a:t>Esta es una nueva adición en HTML5.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0234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 smtClean="0"/>
              <a:t>EJERCICIO 4 …</a:t>
            </a:r>
            <a:endParaRPr lang="es-ES" sz="3600" dirty="0"/>
          </a:p>
        </p:txBody>
      </p:sp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203598"/>
            <a:ext cx="8229600" cy="3394472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ES" dirty="0"/>
              <a:t>6. Finalmente, agregue un tercer elemento &lt;p&gt; con el siguiente texto. </a:t>
            </a:r>
            <a:endParaRPr lang="es-ES" dirty="0" smtClean="0"/>
          </a:p>
          <a:p>
            <a:pPr marL="0" indent="0">
              <a:buNone/>
            </a:pPr>
            <a:r>
              <a:rPr lang="es-ES" dirty="0"/>
              <a:t>	</a:t>
            </a:r>
            <a:r>
              <a:rPr lang="es-ES" dirty="0" smtClean="0"/>
              <a:t>Esta </a:t>
            </a:r>
            <a:r>
              <a:rPr lang="es-ES" dirty="0"/>
              <a:t>vez, va a marcar la abreviatura utilizando el elemento </a:t>
            </a:r>
            <a:r>
              <a:rPr lang="es-ES" dirty="0" smtClean="0"/>
              <a:t>	&lt;</a:t>
            </a:r>
            <a:r>
              <a:rPr lang="es-ES" dirty="0" err="1"/>
              <a:t>abbr</a:t>
            </a:r>
            <a:r>
              <a:rPr lang="es-ES" dirty="0"/>
              <a:t>&gt;.</a:t>
            </a:r>
          </a:p>
          <a:p>
            <a:pPr marL="0" indent="0">
              <a:buNone/>
            </a:pPr>
            <a:r>
              <a:rPr lang="es-ES" dirty="0" smtClean="0"/>
              <a:t>	</a:t>
            </a:r>
            <a:r>
              <a:rPr lang="es-ES" dirty="0" err="1" smtClean="0"/>
              <a:t>Joe's</a:t>
            </a:r>
            <a:r>
              <a:rPr lang="es-ES" dirty="0" smtClean="0"/>
              <a:t> </a:t>
            </a:r>
            <a:r>
              <a:rPr lang="es-ES" dirty="0"/>
              <a:t>Pizza Co. es miembro de la </a:t>
            </a:r>
            <a:r>
              <a:rPr lang="es-ES" dirty="0" err="1"/>
              <a:t>National</a:t>
            </a:r>
            <a:r>
              <a:rPr lang="es-ES" dirty="0"/>
              <a:t> Restaurant </a:t>
            </a:r>
            <a:r>
              <a:rPr lang="es-ES" dirty="0" smtClean="0"/>
              <a:t>	</a:t>
            </a:r>
            <a:r>
              <a:rPr lang="es-ES" dirty="0" err="1" smtClean="0"/>
              <a:t>Association</a:t>
            </a:r>
            <a:r>
              <a:rPr lang="es-ES" dirty="0" smtClean="0"/>
              <a:t> </a:t>
            </a:r>
            <a:r>
              <a:rPr lang="es-ES" b="1" dirty="0">
                <a:solidFill>
                  <a:srgbClr val="FF0000"/>
                </a:solidFill>
              </a:rPr>
              <a:t>(&lt;</a:t>
            </a:r>
            <a:r>
              <a:rPr lang="es-ES" b="1" dirty="0" err="1">
                <a:solidFill>
                  <a:srgbClr val="FF0000"/>
                </a:solidFill>
              </a:rPr>
              <a:t>abbr</a:t>
            </a:r>
            <a:r>
              <a:rPr lang="es-ES" b="1" dirty="0">
                <a:solidFill>
                  <a:srgbClr val="FF0000"/>
                </a:solidFill>
              </a:rPr>
              <a:t> </a:t>
            </a:r>
            <a:r>
              <a:rPr lang="es-ES" dirty="0" err="1"/>
              <a:t>title</a:t>
            </a:r>
            <a:r>
              <a:rPr lang="es-ES" dirty="0"/>
              <a:t> = "</a:t>
            </a:r>
            <a:r>
              <a:rPr lang="es-ES" dirty="0" err="1"/>
              <a:t>National</a:t>
            </a:r>
            <a:r>
              <a:rPr lang="es-ES" dirty="0"/>
              <a:t> Restaurant </a:t>
            </a:r>
            <a:r>
              <a:rPr lang="es-ES" dirty="0" err="1"/>
              <a:t>Association</a:t>
            </a:r>
            <a:r>
              <a:rPr lang="es-ES" dirty="0"/>
              <a:t>"&gt; </a:t>
            </a:r>
            <a:r>
              <a:rPr lang="es-ES" dirty="0" smtClean="0"/>
              <a:t>	NRA </a:t>
            </a:r>
            <a:r>
              <a:rPr lang="es-ES" dirty="0"/>
              <a:t>&lt;</a:t>
            </a:r>
            <a:r>
              <a:rPr lang="es-ES" b="1" dirty="0">
                <a:solidFill>
                  <a:srgbClr val="FF0000"/>
                </a:solidFill>
              </a:rPr>
              <a:t>/</a:t>
            </a:r>
            <a:r>
              <a:rPr lang="es-ES" b="1" dirty="0" err="1">
                <a:solidFill>
                  <a:srgbClr val="FF0000"/>
                </a:solidFill>
              </a:rPr>
              <a:t>abbr</a:t>
            </a:r>
            <a:r>
              <a:rPr lang="es-ES" dirty="0"/>
              <a:t>&gt;).</a:t>
            </a:r>
          </a:p>
          <a:p>
            <a:pPr marL="0" indent="0">
              <a:buNone/>
            </a:pPr>
            <a:r>
              <a:rPr lang="es-ES" dirty="0"/>
              <a:t>7. Guarde el archivo about.html.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52341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 smtClean="0"/>
              <a:t>EJERCICIO 4 …</a:t>
            </a:r>
            <a:endParaRPr lang="es-ES" sz="3600" dirty="0"/>
          </a:p>
        </p:txBody>
      </p:sp>
      <p:sp>
        <p:nvSpPr>
          <p:cNvPr id="2" name="1 Marcador de contenido"/>
          <p:cNvSpPr>
            <a:spLocks noGrp="1"/>
          </p:cNvSpPr>
          <p:nvPr>
            <p:ph sz="half" idx="1"/>
          </p:nvPr>
        </p:nvSpPr>
        <p:spPr>
          <a:xfrm>
            <a:off x="467544" y="1203598"/>
            <a:ext cx="3456384" cy="2736304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r>
              <a:rPr lang="es-ES" dirty="0"/>
              <a:t>El código de la sección de texto de la página ahora debería ser similar al siguiente</a:t>
            </a:r>
            <a:r>
              <a:rPr lang="es-ES" dirty="0" smtClean="0"/>
              <a:t>:</a:t>
            </a:r>
          </a:p>
          <a:p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211960" y="1131590"/>
            <a:ext cx="4542656" cy="3672408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s-ES" dirty="0"/>
              <a:t>&lt;! - Texto de página -&gt;</a:t>
            </a:r>
          </a:p>
          <a:p>
            <a:pPr marL="0" indent="0">
              <a:buNone/>
            </a:pPr>
            <a:r>
              <a:rPr lang="es-ES" dirty="0"/>
              <a:t>&lt;</a:t>
            </a:r>
            <a:r>
              <a:rPr lang="es-ES" dirty="0" err="1"/>
              <a:t>section</a:t>
            </a:r>
            <a:r>
              <a:rPr lang="es-ES" dirty="0"/>
              <a:t> id = ”page-</a:t>
            </a:r>
            <a:r>
              <a:rPr lang="es-ES" dirty="0" err="1"/>
              <a:t>text</a:t>
            </a:r>
            <a:r>
              <a:rPr lang="es-ES" dirty="0"/>
              <a:t>”&gt;</a:t>
            </a:r>
          </a:p>
          <a:p>
            <a:pPr marL="400050" lvl="1" indent="0">
              <a:buNone/>
            </a:pPr>
            <a:r>
              <a:rPr lang="es-ES" dirty="0"/>
              <a:t>&lt;h1&gt; Acerca de </a:t>
            </a:r>
            <a:r>
              <a:rPr lang="es-ES" dirty="0" err="1"/>
              <a:t>Joe's</a:t>
            </a:r>
            <a:r>
              <a:rPr lang="es-ES" dirty="0"/>
              <a:t> Pizza Co. &lt;/h1&gt;</a:t>
            </a:r>
          </a:p>
          <a:p>
            <a:pPr marL="400050" lvl="1" indent="0">
              <a:buNone/>
            </a:pPr>
            <a:r>
              <a:rPr lang="es-ES" dirty="0"/>
              <a:t>&lt;p&gt;</a:t>
            </a:r>
          </a:p>
          <a:p>
            <a:pPr marL="400050" lvl="1" indent="0">
              <a:buNone/>
            </a:pPr>
            <a:r>
              <a:rPr lang="es-ES" dirty="0" smtClean="0"/>
              <a:t>	Establecida </a:t>
            </a:r>
            <a:r>
              <a:rPr lang="es-ES" dirty="0"/>
              <a:t>en 1984, </a:t>
            </a:r>
            <a:r>
              <a:rPr lang="es-ES" dirty="0" err="1"/>
              <a:t>Joe´s</a:t>
            </a:r>
            <a:r>
              <a:rPr lang="es-ES" dirty="0"/>
              <a:t> Pizza Co. se enorgullece de servir </a:t>
            </a:r>
            <a:r>
              <a:rPr lang="es-ES" dirty="0" smtClean="0"/>
              <a:t>	auténticas </a:t>
            </a:r>
            <a:r>
              <a:rPr lang="es-ES" dirty="0"/>
              <a:t>pizzas italianas con un toque de Nueva York. </a:t>
            </a:r>
            <a:r>
              <a:rPr lang="es-ES" dirty="0" smtClean="0"/>
              <a:t>	Desde </a:t>
            </a:r>
            <a:r>
              <a:rPr lang="es-ES" dirty="0"/>
              <a:t>que abrió su primer restaurante en 310 West 38th </a:t>
            </a:r>
            <a:r>
              <a:rPr lang="es-ES" dirty="0" smtClean="0"/>
              <a:t>	Street</a:t>
            </a:r>
            <a:r>
              <a:rPr lang="es-ES" dirty="0"/>
              <a:t>, Joe se ha expandido a dos restaurantes más </a:t>
            </a:r>
            <a:r>
              <a:rPr lang="es-ES" dirty="0" smtClean="0"/>
              <a:t>	distribuidos 	en </a:t>
            </a:r>
            <a:r>
              <a:rPr lang="es-ES" dirty="0"/>
              <a:t>todo Nueva York.</a:t>
            </a:r>
          </a:p>
          <a:p>
            <a:pPr marL="400050" lvl="1" indent="0">
              <a:buNone/>
            </a:pPr>
            <a:r>
              <a:rPr lang="es-ES" dirty="0"/>
              <a:t>&lt;/p&gt;</a:t>
            </a:r>
          </a:p>
          <a:p>
            <a:pPr marL="400050" lvl="1" indent="0">
              <a:buNone/>
            </a:pPr>
            <a:r>
              <a:rPr lang="es-ES" dirty="0"/>
              <a:t>&lt;p&gt;</a:t>
            </a:r>
          </a:p>
          <a:p>
            <a:pPr marL="400050" lvl="1" indent="0">
              <a:buNone/>
            </a:pPr>
            <a:r>
              <a:rPr lang="es-ES" dirty="0" smtClean="0"/>
              <a:t>	Nuestro </a:t>
            </a:r>
            <a:r>
              <a:rPr lang="es-ES" dirty="0"/>
              <a:t>fundador, Joe </a:t>
            </a:r>
            <a:r>
              <a:rPr lang="es-ES" dirty="0" err="1"/>
              <a:t>Balochio</a:t>
            </a:r>
            <a:r>
              <a:rPr lang="es-ES" dirty="0"/>
              <a:t>, siempre ha dicho &lt;q&gt; "Una </a:t>
            </a:r>
            <a:r>
              <a:rPr lang="es-ES" dirty="0" smtClean="0"/>
              <a:t>	gran </a:t>
            </a:r>
            <a:r>
              <a:rPr lang="es-ES" dirty="0"/>
              <a:t>pizza comienza con la selección de ingredientes frescos </a:t>
            </a:r>
            <a:r>
              <a:rPr lang="es-ES" dirty="0" smtClean="0"/>
              <a:t>	de </a:t>
            </a:r>
            <a:r>
              <a:rPr lang="es-ES" dirty="0"/>
              <a:t>calidad de los proveedores locales". &lt;/q&gt; Esta creencia </a:t>
            </a:r>
            <a:r>
              <a:rPr lang="es-ES" dirty="0" smtClean="0"/>
              <a:t>	está </a:t>
            </a:r>
            <a:r>
              <a:rPr lang="es-ES" dirty="0"/>
              <a:t>incorporada en la compañía y las pizzas que comerá en </a:t>
            </a:r>
            <a:r>
              <a:rPr lang="es-ES" dirty="0" smtClean="0"/>
              <a:t>	nuestros </a:t>
            </a:r>
            <a:r>
              <a:rPr lang="es-ES" dirty="0"/>
              <a:t>restaurantes nunca contendrán Cualquier mala calidad o </a:t>
            </a:r>
            <a:r>
              <a:rPr lang="es-ES" dirty="0" smtClean="0"/>
              <a:t>	ingredientes </a:t>
            </a:r>
            <a:r>
              <a:rPr lang="es-ES" dirty="0"/>
              <a:t>baratos. Estamos muy orgullosos de la calidad de </a:t>
            </a:r>
            <a:r>
              <a:rPr lang="es-ES" dirty="0" smtClean="0"/>
              <a:t>	nuestras </a:t>
            </a:r>
            <a:r>
              <a:rPr lang="es-ES" dirty="0"/>
              <a:t>pizzas.</a:t>
            </a:r>
          </a:p>
          <a:p>
            <a:pPr marL="400050" lvl="1" indent="0">
              <a:buNone/>
            </a:pPr>
            <a:r>
              <a:rPr lang="es-ES" dirty="0"/>
              <a:t>&lt;/p&gt;</a:t>
            </a:r>
          </a:p>
          <a:p>
            <a:pPr marL="400050" lvl="1" indent="0">
              <a:buNone/>
            </a:pPr>
            <a:r>
              <a:rPr lang="es-ES" dirty="0"/>
              <a:t>&lt;p&gt;</a:t>
            </a:r>
          </a:p>
          <a:p>
            <a:pPr marL="400050" lvl="1" indent="0">
              <a:buNone/>
            </a:pPr>
            <a:r>
              <a:rPr lang="es-ES" dirty="0" smtClean="0"/>
              <a:t>	</a:t>
            </a:r>
            <a:r>
              <a:rPr lang="es-ES" dirty="0" err="1" smtClean="0"/>
              <a:t>Joe's</a:t>
            </a:r>
            <a:r>
              <a:rPr lang="es-ES" dirty="0" smtClean="0"/>
              <a:t> </a:t>
            </a:r>
            <a:r>
              <a:rPr lang="es-ES" dirty="0"/>
              <a:t>Pizza Co. es miembro de la </a:t>
            </a:r>
            <a:r>
              <a:rPr lang="es-ES" dirty="0" err="1"/>
              <a:t>National</a:t>
            </a:r>
            <a:r>
              <a:rPr lang="es-ES" dirty="0"/>
              <a:t> Restaurant </a:t>
            </a:r>
            <a:r>
              <a:rPr lang="es-ES" dirty="0" err="1"/>
              <a:t>Association</a:t>
            </a:r>
            <a:r>
              <a:rPr lang="es-ES" dirty="0"/>
              <a:t> </a:t>
            </a:r>
            <a:r>
              <a:rPr lang="es-ES" dirty="0" smtClean="0"/>
              <a:t>	(&lt;</a:t>
            </a:r>
            <a:r>
              <a:rPr lang="es-ES" dirty="0" err="1"/>
              <a:t>abbr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= "</a:t>
            </a:r>
            <a:r>
              <a:rPr lang="es-ES" dirty="0" err="1"/>
              <a:t>National</a:t>
            </a:r>
            <a:r>
              <a:rPr lang="es-ES" dirty="0"/>
              <a:t> Restaurant </a:t>
            </a:r>
            <a:r>
              <a:rPr lang="es-ES" dirty="0" err="1"/>
              <a:t>Association</a:t>
            </a:r>
            <a:r>
              <a:rPr lang="es-ES" dirty="0"/>
              <a:t>"&gt; NRA &lt;/</a:t>
            </a:r>
            <a:r>
              <a:rPr lang="es-ES" dirty="0" err="1"/>
              <a:t>abbr</a:t>
            </a:r>
            <a:r>
              <a:rPr lang="es-ES" dirty="0"/>
              <a:t>&gt;).</a:t>
            </a:r>
          </a:p>
          <a:p>
            <a:pPr marL="400050" lvl="1" indent="0">
              <a:buNone/>
            </a:pPr>
            <a:r>
              <a:rPr lang="es-ES" dirty="0"/>
              <a:t>&lt;/p&gt;</a:t>
            </a:r>
          </a:p>
          <a:p>
            <a:pPr marL="0" indent="0">
              <a:buNone/>
            </a:pPr>
            <a:r>
              <a:rPr lang="es-ES" dirty="0"/>
              <a:t>&lt;/</a:t>
            </a:r>
            <a:r>
              <a:rPr lang="es-ES" dirty="0" err="1"/>
              <a:t>section</a:t>
            </a:r>
            <a:r>
              <a:rPr lang="es-E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19792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/>
          <a:lstStyle/>
          <a:p>
            <a:r>
              <a:rPr lang="es-ES" dirty="0" smtClean="0"/>
              <a:t>EJERCICIO 4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43558"/>
            <a:ext cx="5112568" cy="40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9966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3768" y="3651870"/>
            <a:ext cx="6192688" cy="857250"/>
          </a:xfrm>
        </p:spPr>
        <p:txBody>
          <a:bodyPr>
            <a:noAutofit/>
          </a:bodyPr>
          <a:lstStyle/>
          <a:p>
            <a:r>
              <a:rPr lang="es-ES" sz="2800" dirty="0"/>
              <a:t>Creación de la página de </a:t>
            </a:r>
            <a:r>
              <a:rPr lang="es-ES" sz="2800" dirty="0" smtClean="0"/>
              <a:t>ubicaciones 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262435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/>
              <a:t>Creación de la página de </a:t>
            </a:r>
            <a:r>
              <a:rPr lang="es-ES" dirty="0" smtClean="0"/>
              <a:t>ubicaciones …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s-ES" dirty="0" err="1" smtClean="0"/>
              <a:t>Joe´s</a:t>
            </a:r>
            <a:r>
              <a:rPr lang="es-ES" dirty="0" smtClean="0"/>
              <a:t> </a:t>
            </a:r>
            <a:r>
              <a:rPr lang="es-ES" dirty="0"/>
              <a:t>Pizza Co. tiene tres restaurantes en todo Nueva York. </a:t>
            </a:r>
            <a:endParaRPr lang="es-ES" dirty="0" smtClean="0"/>
          </a:p>
          <a:p>
            <a:r>
              <a:rPr lang="es-ES" dirty="0" smtClean="0"/>
              <a:t>La </a:t>
            </a:r>
            <a:r>
              <a:rPr lang="es-ES" dirty="0"/>
              <a:t>página de Ubicaciones incluirá la dirección, número de teléfono, horario de apertura y un mapa para cada restaurante. </a:t>
            </a:r>
            <a:endParaRPr lang="es-ES" dirty="0" smtClean="0"/>
          </a:p>
          <a:p>
            <a:r>
              <a:rPr lang="es-ES" dirty="0" smtClean="0"/>
              <a:t>Toda </a:t>
            </a:r>
            <a:r>
              <a:rPr lang="es-ES" dirty="0"/>
              <a:t>esta información estará contenida en elementos &lt;</a:t>
            </a:r>
            <a:r>
              <a:rPr lang="es-ES" dirty="0" err="1"/>
              <a:t>section</a:t>
            </a:r>
            <a:r>
              <a:rPr lang="es-ES" dirty="0"/>
              <a:t>&gt; individuales, uno para cada ubicación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0827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r>
              <a:rPr lang="es-ES" dirty="0"/>
              <a:t>Creación de la página de </a:t>
            </a:r>
            <a:r>
              <a:rPr lang="es-ES" dirty="0" smtClean="0"/>
              <a:t>ubicaciones …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 smtClean="0"/>
              <a:t>Ya </a:t>
            </a:r>
            <a:r>
              <a:rPr lang="es-ES" dirty="0"/>
              <a:t>sabes la mayor parte de lo que se necesita para crear la página de Ubicaciones. </a:t>
            </a:r>
            <a:endParaRPr lang="es-ES" dirty="0" smtClean="0"/>
          </a:p>
          <a:p>
            <a:r>
              <a:rPr lang="es-ES" dirty="0" smtClean="0"/>
              <a:t>Todo </a:t>
            </a:r>
            <a:r>
              <a:rPr lang="es-ES" dirty="0"/>
              <a:t>lo que queda por aprender es cómo agregar imágenes a sus páginas web para que pueda agregar los mapas.</a:t>
            </a:r>
          </a:p>
        </p:txBody>
      </p:sp>
    </p:spTree>
    <p:extLst>
      <p:ext uri="{BB962C8B-B14F-4D97-AF65-F5344CB8AC3E}">
        <p14:creationId xmlns:p14="http://schemas.microsoft.com/office/powerpoint/2010/main" val="411662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160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/>
              <a:t>Adición de imágenes a sus páginas </a:t>
            </a:r>
            <a:r>
              <a:rPr lang="es-ES" sz="3600" dirty="0" smtClean="0"/>
              <a:t>web … 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 smtClean="0"/>
              <a:t>Hasta </a:t>
            </a:r>
            <a:r>
              <a:rPr lang="es-ES" dirty="0"/>
              <a:t>ahora solo ha visto cómo utilizar el texto en sus páginas web.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elemento &lt;</a:t>
            </a:r>
            <a:r>
              <a:rPr lang="es-ES" dirty="0" err="1"/>
              <a:t>img</a:t>
            </a:r>
            <a:r>
              <a:rPr lang="es-ES" dirty="0"/>
              <a:t>&gt; anima las cosas un poco porque permite incrustar imágenes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1016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/>
              <a:t>Adición de imágenes a sus páginas </a:t>
            </a:r>
            <a:r>
              <a:rPr lang="es-ES" sz="3600" dirty="0" smtClean="0"/>
              <a:t>web … 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85000" lnSpcReduction="20000"/>
          </a:bodyPr>
          <a:lstStyle/>
          <a:p>
            <a:r>
              <a:rPr lang="es-ES" dirty="0" smtClean="0"/>
              <a:t>El </a:t>
            </a:r>
            <a:r>
              <a:rPr lang="es-ES" dirty="0"/>
              <a:t>elemento &lt;</a:t>
            </a:r>
            <a:r>
              <a:rPr lang="es-ES" dirty="0" err="1"/>
              <a:t>img</a:t>
            </a:r>
            <a:r>
              <a:rPr lang="es-ES" dirty="0"/>
              <a:t>&gt; debe tener un atributo </a:t>
            </a:r>
            <a:r>
              <a:rPr lang="es-ES" dirty="0" err="1"/>
              <a:t>src</a:t>
            </a:r>
            <a:r>
              <a:rPr lang="es-ES" dirty="0"/>
              <a:t> y un atributo </a:t>
            </a:r>
            <a:r>
              <a:rPr lang="es-ES" dirty="0" err="1"/>
              <a:t>alt</a:t>
            </a:r>
            <a:r>
              <a:rPr lang="es-ES" dirty="0"/>
              <a:t>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atributo </a:t>
            </a:r>
            <a:r>
              <a:rPr lang="es-ES" dirty="0" err="1"/>
              <a:t>src</a:t>
            </a:r>
            <a:r>
              <a:rPr lang="es-ES" dirty="0"/>
              <a:t> debe contener una ruta al archivo de imagen que desea incrustar en su página.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atributo </a:t>
            </a:r>
            <a:r>
              <a:rPr lang="es-ES" dirty="0" err="1"/>
              <a:t>alt</a:t>
            </a:r>
            <a:r>
              <a:rPr lang="es-ES" dirty="0"/>
              <a:t> se utiliza para proporcionar un texto alternativo en caso de que la imagen no se pueda cargar. </a:t>
            </a:r>
            <a:endParaRPr lang="es-ES" dirty="0" smtClean="0"/>
          </a:p>
          <a:p>
            <a:pPr lvl="1"/>
            <a:r>
              <a:rPr lang="es-ES" dirty="0" smtClean="0"/>
              <a:t>Este </a:t>
            </a:r>
            <a:r>
              <a:rPr lang="es-ES" dirty="0"/>
              <a:t>texto debe describir el contenido de la imagen. </a:t>
            </a:r>
            <a:endParaRPr lang="es-ES" dirty="0" smtClean="0"/>
          </a:p>
          <a:p>
            <a:r>
              <a:rPr lang="es-ES" dirty="0" smtClean="0"/>
              <a:t>Veamos </a:t>
            </a:r>
            <a:r>
              <a:rPr lang="es-ES" dirty="0"/>
              <a:t>un ejemplo.</a:t>
            </a:r>
          </a:p>
        </p:txBody>
      </p:sp>
    </p:spTree>
    <p:extLst>
      <p:ext uri="{BB962C8B-B14F-4D97-AF65-F5344CB8AC3E}">
        <p14:creationId xmlns:p14="http://schemas.microsoft.com/office/powerpoint/2010/main" val="34629278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/>
              <a:t>Adición de imágenes a sus páginas </a:t>
            </a:r>
            <a:r>
              <a:rPr lang="es-ES" sz="3600" dirty="0" smtClean="0"/>
              <a:t>web … 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875655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dirty="0"/>
              <a:t>&lt;</a:t>
            </a:r>
            <a:r>
              <a:rPr lang="es-ES" dirty="0" err="1"/>
              <a:t>img</a:t>
            </a:r>
            <a:r>
              <a:rPr lang="es-ES" dirty="0"/>
              <a:t> </a:t>
            </a:r>
            <a:r>
              <a:rPr lang="es-ES" dirty="0" err="1"/>
              <a:t>src</a:t>
            </a:r>
            <a:r>
              <a:rPr lang="es-ES" dirty="0"/>
              <a:t>=”pepperoni-pizza.jpeg”</a:t>
            </a:r>
          </a:p>
          <a:p>
            <a:r>
              <a:rPr lang="en-US" dirty="0"/>
              <a:t>alt</a:t>
            </a:r>
            <a:r>
              <a:rPr lang="en-US" dirty="0" smtClean="0"/>
              <a:t>=”</a:t>
            </a:r>
            <a:r>
              <a:rPr lang="es-ES" dirty="0"/>
              <a:t> Una pizza de </a:t>
            </a:r>
            <a:r>
              <a:rPr lang="es-ES" dirty="0" err="1"/>
              <a:t>pepperoni</a:t>
            </a:r>
            <a:r>
              <a:rPr lang="es-ES" dirty="0"/>
              <a:t> presentada en una tabla de cortar de madera.</a:t>
            </a:r>
            <a:r>
              <a:rPr lang="en-US" dirty="0" smtClean="0"/>
              <a:t>”&gt;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87774"/>
            <a:ext cx="3138054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51520" y="3291830"/>
            <a:ext cx="3456384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Observe que no hay una etiqueta final para los elementos &lt;</a:t>
            </a:r>
            <a:r>
              <a:rPr lang="es-ES" dirty="0" err="1"/>
              <a:t>img</a:t>
            </a:r>
            <a:r>
              <a:rPr lang="es-ES" dirty="0"/>
              <a:t>&gt;. Esto se debe a que &lt;</a:t>
            </a:r>
            <a:r>
              <a:rPr lang="es-ES" dirty="0" err="1"/>
              <a:t>img</a:t>
            </a:r>
            <a:r>
              <a:rPr lang="es-ES" dirty="0"/>
              <a:t>&gt; es un elemento vacío.</a:t>
            </a:r>
          </a:p>
        </p:txBody>
      </p:sp>
    </p:spTree>
    <p:extLst>
      <p:ext uri="{BB962C8B-B14F-4D97-AF65-F5344CB8AC3E}">
        <p14:creationId xmlns:p14="http://schemas.microsoft.com/office/powerpoint/2010/main" val="139598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rgbClr val="FFC000"/>
          </a:solidFill>
        </p:spPr>
        <p:txBody>
          <a:bodyPr>
            <a:normAutofit fontScale="90000"/>
          </a:bodyPr>
          <a:lstStyle/>
          <a:p>
            <a:r>
              <a:rPr lang="es-ES" sz="2800" dirty="0" smtClean="0"/>
              <a:t>Completar la función principal con encabezados y &lt;</a:t>
            </a:r>
            <a:r>
              <a:rPr lang="es-ES" sz="2800" dirty="0" err="1" smtClean="0"/>
              <a:t>hgroup</a:t>
            </a:r>
            <a:r>
              <a:rPr lang="es-ES" sz="2800" dirty="0" smtClean="0"/>
              <a:t>&gt;  …</a:t>
            </a:r>
            <a:endParaRPr lang="es-ES" sz="28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rgbClr val="FFC000"/>
          </a:solidFill>
        </p:spPr>
        <p:txBody>
          <a:bodyPr>
            <a:normAutofit fontScale="92500" lnSpcReduction="20000"/>
          </a:bodyPr>
          <a:lstStyle/>
          <a:p>
            <a:r>
              <a:rPr lang="es-ES" sz="2800" dirty="0" smtClean="0">
                <a:solidFill>
                  <a:srgbClr val="7030A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El elemento &lt;</a:t>
            </a:r>
            <a:r>
              <a:rPr lang="es-ES" sz="2800" dirty="0" err="1" smtClean="0">
                <a:solidFill>
                  <a:srgbClr val="7030A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hgroup</a:t>
            </a:r>
            <a:r>
              <a:rPr lang="es-ES" sz="2800" dirty="0" smtClean="0">
                <a:solidFill>
                  <a:srgbClr val="7030A0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&gt; se usa en casos en los que necesita agrupar varios niveles de elementos de encabezado</a:t>
            </a:r>
            <a:r>
              <a:rPr lang="es-ES" sz="2800" dirty="0" smtClean="0"/>
              <a:t>. </a:t>
            </a:r>
          </a:p>
          <a:p>
            <a:r>
              <a:rPr lang="es-ES" sz="2800" dirty="0" smtClean="0"/>
              <a:t>Podría usar el elemento &lt;</a:t>
            </a:r>
            <a:r>
              <a:rPr lang="es-ES" sz="2800" dirty="0" err="1" smtClean="0"/>
              <a:t>hgroup</a:t>
            </a:r>
            <a:r>
              <a:rPr lang="es-ES" sz="2800" dirty="0" smtClean="0"/>
              <a:t>&gt; para agrupar el título principal y el subtítulo de un libro.</a:t>
            </a:r>
          </a:p>
          <a:p>
            <a:pPr marL="0" indent="0">
              <a:buNone/>
            </a:pPr>
            <a:r>
              <a:rPr lang="es-ES" sz="2400" dirty="0"/>
              <a:t>&lt;</a:t>
            </a:r>
            <a:r>
              <a:rPr lang="es-ES" sz="2400" dirty="0" err="1"/>
              <a:t>hgroup</a:t>
            </a:r>
            <a:r>
              <a:rPr lang="es-ES" sz="2400" dirty="0"/>
              <a:t>&gt;</a:t>
            </a:r>
          </a:p>
          <a:p>
            <a:pPr marL="0" indent="0">
              <a:buNone/>
            </a:pPr>
            <a:r>
              <a:rPr lang="es-ES" sz="2400" dirty="0" smtClean="0"/>
              <a:t>	</a:t>
            </a:r>
            <a:r>
              <a:rPr lang="es-ES" sz="2200" dirty="0" smtClean="0"/>
              <a:t>&lt;</a:t>
            </a:r>
            <a:r>
              <a:rPr lang="es-ES" sz="2200" dirty="0"/>
              <a:t>h1&gt;Venture </a:t>
            </a:r>
            <a:r>
              <a:rPr lang="es-ES" sz="2200" dirty="0" err="1"/>
              <a:t>Deals</a:t>
            </a:r>
            <a:r>
              <a:rPr lang="es-ES" sz="2200" dirty="0"/>
              <a:t>&lt;/h1&gt;</a:t>
            </a:r>
          </a:p>
          <a:p>
            <a:pPr marL="0" indent="0">
              <a:buNone/>
            </a:pPr>
            <a:r>
              <a:rPr lang="en-US" sz="2200" dirty="0" smtClean="0"/>
              <a:t>	&lt;</a:t>
            </a:r>
            <a:r>
              <a:rPr lang="en-US" sz="2200" dirty="0"/>
              <a:t>h2&gt;Be Smarter Than Your Lawyer and Venture </a:t>
            </a:r>
            <a:r>
              <a:rPr lang="en-US" sz="2200" dirty="0" smtClean="0"/>
              <a:t>Capitalist</a:t>
            </a:r>
            <a:r>
              <a:rPr lang="en-US" sz="2200" dirty="0"/>
              <a:t>&lt;/h2&gt;</a:t>
            </a:r>
            <a:endParaRPr lang="en-US" sz="2400" dirty="0"/>
          </a:p>
          <a:p>
            <a:pPr marL="0" indent="0">
              <a:buNone/>
            </a:pPr>
            <a:r>
              <a:rPr lang="es-ES" sz="2400" dirty="0"/>
              <a:t>&lt;/</a:t>
            </a:r>
            <a:r>
              <a:rPr lang="es-ES" sz="2400" dirty="0" err="1"/>
              <a:t>hgroup</a:t>
            </a:r>
            <a:r>
              <a:rPr lang="es-ES" sz="2400" dirty="0"/>
              <a:t>&gt;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775482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/>
              <a:t>Adición de imágenes a sus páginas </a:t>
            </a:r>
            <a:r>
              <a:rPr lang="es-ES" sz="3600" dirty="0" smtClean="0"/>
              <a:t>web … 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44360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77500" lnSpcReduction="20000"/>
          </a:bodyPr>
          <a:lstStyle/>
          <a:p>
            <a:r>
              <a:rPr lang="es-ES" dirty="0"/>
              <a:t>Aquí hemos definido un elemento &lt;</a:t>
            </a:r>
            <a:r>
              <a:rPr lang="es-ES" dirty="0" err="1"/>
              <a:t>img</a:t>
            </a:r>
            <a:r>
              <a:rPr lang="es-ES" dirty="0"/>
              <a:t>&gt; con una ruta a un archivo de imagen y una descripción de texto de la imagen. </a:t>
            </a:r>
            <a:endParaRPr lang="es-ES" dirty="0" smtClean="0"/>
          </a:p>
          <a:p>
            <a:r>
              <a:rPr lang="es-ES" dirty="0" smtClean="0"/>
              <a:t>La </a:t>
            </a:r>
            <a:r>
              <a:rPr lang="es-ES" dirty="0"/>
              <a:t>Figura 4-5 muestra cómo se visualizaría esta imagen en un navegador web.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211710"/>
            <a:ext cx="5157391" cy="249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6706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/>
              <a:t>Adición de imágenes a sus páginas </a:t>
            </a:r>
            <a:r>
              <a:rPr lang="es-ES" sz="3600" dirty="0" smtClean="0"/>
              <a:t>web … 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384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70000" lnSpcReduction="20000"/>
          </a:bodyPr>
          <a:lstStyle/>
          <a:p>
            <a:r>
              <a:rPr lang="es-ES" dirty="0"/>
              <a:t>También puede definir el ancho y el alto al que se debe mostrar una imagen utilizando los atributos de ancho y alto. </a:t>
            </a:r>
            <a:endParaRPr lang="es-ES" dirty="0" smtClean="0"/>
          </a:p>
          <a:p>
            <a:r>
              <a:rPr lang="es-ES" dirty="0" smtClean="0"/>
              <a:t>Estos </a:t>
            </a:r>
            <a:r>
              <a:rPr lang="es-ES" dirty="0"/>
              <a:t>atributos deben contener un entero que represente la dimensión en píxeles.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navegador cambiará automáticamente el tamaño de las imágenes a las dimensiones especificadas si es necesario; sin embargo, es mejor proporcionar una imagen que ya haya sido dimensionada a las dimensiones adecuadas. </a:t>
            </a:r>
            <a:endParaRPr lang="es-ES" dirty="0" smtClean="0"/>
          </a:p>
          <a:p>
            <a:r>
              <a:rPr lang="es-ES" dirty="0" smtClean="0"/>
              <a:t>Esto </a:t>
            </a:r>
            <a:r>
              <a:rPr lang="es-ES" dirty="0"/>
              <a:t>ayudará a reducir la cantidad de tiempo que tarda la página en cargar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529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/>
              <a:t>Adición de imágenes a sus páginas </a:t>
            </a:r>
            <a:r>
              <a:rPr lang="es-ES" sz="3600" dirty="0" smtClean="0"/>
              <a:t>web … 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384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r>
              <a:rPr lang="es-ES" dirty="0" smtClean="0"/>
              <a:t>El </a:t>
            </a:r>
            <a:r>
              <a:rPr lang="es-ES" dirty="0"/>
              <a:t>siguiente ejemplo utiliza un elemento &lt;</a:t>
            </a:r>
            <a:r>
              <a:rPr lang="es-ES" dirty="0" err="1"/>
              <a:t>img</a:t>
            </a:r>
            <a:r>
              <a:rPr lang="es-ES" dirty="0"/>
              <a:t>&gt; que define explícitamente los atributos de ancho y alto. </a:t>
            </a:r>
            <a:endParaRPr lang="es-ES" dirty="0" smtClean="0"/>
          </a:p>
          <a:p>
            <a:r>
              <a:rPr lang="es-ES" dirty="0" smtClean="0"/>
              <a:t>El </a:t>
            </a:r>
            <a:r>
              <a:rPr lang="es-ES" dirty="0"/>
              <a:t>archivo de imagen aquí ya tiene 240 píxeles de ancho y 280 píxeles de alto, por lo que el navegador no lo redimensionará. </a:t>
            </a:r>
            <a:endParaRPr lang="es-ES" dirty="0" smtClean="0"/>
          </a:p>
          <a:p>
            <a:r>
              <a:rPr lang="es-ES" dirty="0" smtClean="0"/>
              <a:t>Aún </a:t>
            </a:r>
            <a:r>
              <a:rPr lang="es-ES" dirty="0"/>
              <a:t>debe definir explícitamente las dimensiones de la imagen, ya que esto puede ayudar a acelerar un poco el tiempo de carga de la página.</a:t>
            </a:r>
          </a:p>
        </p:txBody>
      </p:sp>
    </p:spTree>
    <p:extLst>
      <p:ext uri="{BB962C8B-B14F-4D97-AF65-F5344CB8AC3E}">
        <p14:creationId xmlns:p14="http://schemas.microsoft.com/office/powerpoint/2010/main" val="34683986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s-ES" sz="3600" dirty="0"/>
              <a:t>Adición de imágenes a sus páginas </a:t>
            </a:r>
            <a:r>
              <a:rPr lang="es-ES" sz="3600" dirty="0" smtClean="0"/>
              <a:t>web </a:t>
            </a:r>
            <a:endParaRPr lang="es-ES" sz="36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03847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&lt;</a:t>
            </a:r>
            <a:r>
              <a:rPr lang="es-ES" dirty="0" err="1"/>
              <a:t>img</a:t>
            </a:r>
            <a:r>
              <a:rPr lang="es-ES" dirty="0"/>
              <a:t> </a:t>
            </a:r>
            <a:r>
              <a:rPr lang="es-ES" dirty="0" err="1"/>
              <a:t>src</a:t>
            </a:r>
            <a:r>
              <a:rPr lang="es-ES" dirty="0"/>
              <a:t>=”pepperoni-pizza.jpeg”</a:t>
            </a:r>
          </a:p>
          <a:p>
            <a:pPr marL="0" indent="0">
              <a:buNone/>
            </a:pPr>
            <a:r>
              <a:rPr lang="en-US" dirty="0"/>
              <a:t>alt=” A pepperoni pizza presented on a wooden chopping board ”</a:t>
            </a:r>
          </a:p>
          <a:p>
            <a:pPr marL="0" indent="0">
              <a:buNone/>
            </a:pPr>
            <a:r>
              <a:rPr lang="es-ES" sz="4000" b="1" i="1" dirty="0" err="1">
                <a:solidFill>
                  <a:srgbClr val="FF0000"/>
                </a:solidFill>
              </a:rPr>
              <a:t>width</a:t>
            </a:r>
            <a:r>
              <a:rPr lang="es-ES" sz="4000" b="1" i="1" dirty="0">
                <a:solidFill>
                  <a:srgbClr val="FF0000"/>
                </a:solidFill>
              </a:rPr>
              <a:t>=”240” </a:t>
            </a:r>
            <a:r>
              <a:rPr lang="es-ES" sz="4000" b="1" i="1" dirty="0" err="1">
                <a:solidFill>
                  <a:srgbClr val="FF0000"/>
                </a:solidFill>
              </a:rPr>
              <a:t>height</a:t>
            </a:r>
            <a:r>
              <a:rPr lang="es-ES" sz="4000" b="1" i="1" dirty="0">
                <a:solidFill>
                  <a:srgbClr val="FF0000"/>
                </a:solidFill>
              </a:rPr>
              <a:t>=”280”</a:t>
            </a:r>
            <a:r>
              <a:rPr lang="es-ES" dirty="0"/>
              <a:t>&gt;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99805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8008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EJERCICIO 5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type="subTitle" idx="1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/>
              <a:t>Agregar contenido a la página de ubicaciones</a:t>
            </a:r>
          </a:p>
        </p:txBody>
      </p:sp>
    </p:spTree>
    <p:extLst>
      <p:ext uri="{BB962C8B-B14F-4D97-AF65-F5344CB8AC3E}">
        <p14:creationId xmlns:p14="http://schemas.microsoft.com/office/powerpoint/2010/main" val="16181260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EJERCICIO 5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s-ES" dirty="0" smtClean="0"/>
              <a:t>Primero</a:t>
            </a:r>
            <a:r>
              <a:rPr lang="es-ES" dirty="0"/>
              <a:t>, descargue las siguientes imágenes de mapas que usará en esta sección: map1.png, map2.png y map3.png. </a:t>
            </a:r>
            <a:endParaRPr lang="es-ES" dirty="0" smtClean="0"/>
          </a:p>
          <a:p>
            <a:pPr marL="914400" lvl="1" indent="-514350"/>
            <a:r>
              <a:rPr lang="es-ES" dirty="0" smtClean="0"/>
              <a:t>Estos </a:t>
            </a:r>
            <a:r>
              <a:rPr lang="es-ES" dirty="0"/>
              <a:t>se pueden encontrar en la carpeta </a:t>
            </a:r>
            <a:r>
              <a:rPr lang="es-ES" dirty="0" err="1"/>
              <a:t>img</a:t>
            </a:r>
            <a:r>
              <a:rPr lang="es-ES" dirty="0"/>
              <a:t> en la carpeta 5.</a:t>
            </a:r>
          </a:p>
          <a:p>
            <a:pPr lvl="1"/>
            <a:r>
              <a:rPr lang="es-ES" dirty="0" smtClean="0"/>
              <a:t>Colóquelos </a:t>
            </a:r>
            <a:r>
              <a:rPr lang="es-ES" dirty="0"/>
              <a:t>en la carpeta </a:t>
            </a:r>
            <a:r>
              <a:rPr lang="es-ES" dirty="0" err="1"/>
              <a:t>img</a:t>
            </a:r>
            <a:r>
              <a:rPr lang="es-ES" dirty="0"/>
              <a:t> en el directorio de su proyecto.</a:t>
            </a:r>
          </a:p>
          <a:p>
            <a:pPr marL="0" indent="0">
              <a:buNone/>
            </a:pPr>
            <a:r>
              <a:rPr lang="es-ES" dirty="0"/>
              <a:t>2. </a:t>
            </a:r>
            <a:r>
              <a:rPr lang="es-ES" dirty="0" smtClean="0"/>
              <a:t>Cree </a:t>
            </a:r>
            <a:r>
              <a:rPr lang="es-ES" dirty="0"/>
              <a:t>un nuevo archivo locations.html en la carpeta de su proyecto</a:t>
            </a:r>
            <a:r>
              <a:rPr lang="es-ES" dirty="0" smtClean="0"/>
              <a:t>.</a:t>
            </a:r>
            <a:endParaRPr lang="es-ES" dirty="0"/>
          </a:p>
          <a:p>
            <a:pPr marL="0" indent="0">
              <a:buNone/>
            </a:pPr>
            <a:r>
              <a:rPr lang="es-ES" dirty="0"/>
              <a:t>3. Abra el archivo about.html y copie su contenido en su nuevo archivo locations.html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0727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EJERCICIO 5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 smtClean="0"/>
              <a:t>4</a:t>
            </a:r>
            <a:r>
              <a:rPr lang="es-ES" dirty="0"/>
              <a:t>. Actualice los elementos &lt;</a:t>
            </a:r>
            <a:r>
              <a:rPr lang="es-ES" dirty="0" err="1"/>
              <a:t>title</a:t>
            </a:r>
            <a:r>
              <a:rPr lang="es-ES" dirty="0"/>
              <a:t>&gt; y &lt;meta&gt; para reflejar el contenido de la nueva página de Ubicaciones. He proporcionado algunos ejemplos:</a:t>
            </a:r>
          </a:p>
          <a:p>
            <a:pPr marL="0" indent="0">
              <a:buNone/>
            </a:pPr>
            <a:r>
              <a:rPr lang="es-ES" sz="2800" b="1" i="1" dirty="0">
                <a:solidFill>
                  <a:srgbClr val="0070C0"/>
                </a:solidFill>
              </a:rPr>
              <a:t>&lt;</a:t>
            </a:r>
            <a:r>
              <a:rPr lang="es-ES" sz="2800" b="1" i="1" dirty="0" err="1">
                <a:solidFill>
                  <a:srgbClr val="FF0000"/>
                </a:solidFill>
              </a:rPr>
              <a:t>title</a:t>
            </a:r>
            <a:r>
              <a:rPr lang="es-ES" sz="2800" b="1" i="1" dirty="0">
                <a:solidFill>
                  <a:srgbClr val="0070C0"/>
                </a:solidFill>
              </a:rPr>
              <a:t>&gt; Ubicaciones - </a:t>
            </a:r>
            <a:r>
              <a:rPr lang="es-ES" sz="2800" b="1" i="1" dirty="0" err="1">
                <a:solidFill>
                  <a:srgbClr val="0070C0"/>
                </a:solidFill>
              </a:rPr>
              <a:t>Joe´s</a:t>
            </a:r>
            <a:r>
              <a:rPr lang="es-ES" sz="2800" b="1" i="1" dirty="0">
                <a:solidFill>
                  <a:srgbClr val="0070C0"/>
                </a:solidFill>
              </a:rPr>
              <a:t> Pizza Co. &lt;/</a:t>
            </a:r>
            <a:r>
              <a:rPr lang="es-ES" sz="2800" b="1" i="1" dirty="0" err="1">
                <a:solidFill>
                  <a:srgbClr val="0070C0"/>
                </a:solidFill>
              </a:rPr>
              <a:t>title</a:t>
            </a:r>
            <a:r>
              <a:rPr lang="es-ES" sz="2800" b="1" i="1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r>
              <a:rPr lang="es-ES" sz="2800" b="1" i="1" dirty="0">
                <a:solidFill>
                  <a:srgbClr val="0070C0"/>
                </a:solidFill>
              </a:rPr>
              <a:t>&lt;</a:t>
            </a:r>
            <a:r>
              <a:rPr lang="es-ES" sz="2800" b="1" i="1" dirty="0">
                <a:solidFill>
                  <a:srgbClr val="FFFF00"/>
                </a:solidFill>
              </a:rPr>
              <a:t>meta</a:t>
            </a:r>
            <a:r>
              <a:rPr lang="es-ES" sz="2800" b="1" i="1" dirty="0">
                <a:solidFill>
                  <a:srgbClr val="0070C0"/>
                </a:solidFill>
              </a:rPr>
              <a:t> </a:t>
            </a:r>
            <a:r>
              <a:rPr lang="es-ES" sz="2800" b="1" i="1" dirty="0" err="1">
                <a:solidFill>
                  <a:srgbClr val="0070C0"/>
                </a:solidFill>
              </a:rPr>
              <a:t>name</a:t>
            </a:r>
            <a:r>
              <a:rPr lang="es-ES" sz="2800" b="1" i="1" dirty="0">
                <a:solidFill>
                  <a:srgbClr val="0070C0"/>
                </a:solidFill>
              </a:rPr>
              <a:t> = ”</a:t>
            </a:r>
            <a:r>
              <a:rPr lang="es-ES" sz="2800" b="1" i="1" dirty="0" err="1">
                <a:solidFill>
                  <a:srgbClr val="0070C0"/>
                </a:solidFill>
              </a:rPr>
              <a:t>description</a:t>
            </a:r>
            <a:r>
              <a:rPr lang="es-ES" sz="2800" b="1" i="1" dirty="0">
                <a:solidFill>
                  <a:srgbClr val="0070C0"/>
                </a:solidFill>
              </a:rPr>
              <a:t>” </a:t>
            </a:r>
            <a:r>
              <a:rPr lang="es-ES" sz="2800" b="1" i="1" dirty="0" err="1">
                <a:solidFill>
                  <a:srgbClr val="0070C0"/>
                </a:solidFill>
              </a:rPr>
              <a:t>content</a:t>
            </a:r>
            <a:r>
              <a:rPr lang="es-ES" sz="2800" b="1" i="1" dirty="0">
                <a:solidFill>
                  <a:srgbClr val="0070C0"/>
                </a:solidFill>
              </a:rPr>
              <a:t> = ”Ubicaciones de </a:t>
            </a:r>
            <a:r>
              <a:rPr lang="es-ES" sz="2800" b="1" i="1" dirty="0" err="1">
                <a:solidFill>
                  <a:srgbClr val="0070C0"/>
                </a:solidFill>
              </a:rPr>
              <a:t>Joe´s</a:t>
            </a:r>
            <a:r>
              <a:rPr lang="es-ES" sz="2800" b="1" i="1" dirty="0">
                <a:solidFill>
                  <a:srgbClr val="0070C0"/>
                </a:solidFill>
              </a:rPr>
              <a:t> Pizza </a:t>
            </a:r>
            <a:r>
              <a:rPr lang="es-ES" sz="2800" b="1" i="1" dirty="0" smtClean="0">
                <a:solidFill>
                  <a:srgbClr val="0070C0"/>
                </a:solidFill>
              </a:rPr>
              <a:t>Co. restaurantes </a:t>
            </a:r>
            <a:r>
              <a:rPr lang="es-ES" sz="2800" b="1" i="1" dirty="0">
                <a:solidFill>
                  <a:srgbClr val="0070C0"/>
                </a:solidFill>
              </a:rPr>
              <a:t>en la ciudad de Nueva York ".&gt;</a:t>
            </a:r>
          </a:p>
          <a:p>
            <a:pPr marL="0" indent="0">
              <a:buNone/>
            </a:pPr>
            <a:r>
              <a:rPr lang="es-ES" sz="2800" b="1" i="1" dirty="0">
                <a:solidFill>
                  <a:srgbClr val="0070C0"/>
                </a:solidFill>
              </a:rPr>
              <a:t>&lt;</a:t>
            </a:r>
            <a:r>
              <a:rPr lang="es-ES" sz="2800" b="1" i="1" dirty="0">
                <a:solidFill>
                  <a:srgbClr val="FFFF00"/>
                </a:solidFill>
              </a:rPr>
              <a:t>meta</a:t>
            </a:r>
            <a:r>
              <a:rPr lang="es-ES" sz="2800" b="1" i="1" dirty="0">
                <a:solidFill>
                  <a:srgbClr val="0070C0"/>
                </a:solidFill>
              </a:rPr>
              <a:t> </a:t>
            </a:r>
            <a:r>
              <a:rPr lang="es-ES" sz="2800" b="1" i="1" dirty="0" err="1">
                <a:solidFill>
                  <a:srgbClr val="0070C0"/>
                </a:solidFill>
              </a:rPr>
              <a:t>name</a:t>
            </a:r>
            <a:r>
              <a:rPr lang="es-ES" sz="2800" b="1" i="1" dirty="0">
                <a:solidFill>
                  <a:srgbClr val="0070C0"/>
                </a:solidFill>
              </a:rPr>
              <a:t> = "</a:t>
            </a:r>
            <a:r>
              <a:rPr lang="es-ES" sz="2800" b="1" i="1" dirty="0" err="1">
                <a:solidFill>
                  <a:srgbClr val="0070C0"/>
                </a:solidFill>
              </a:rPr>
              <a:t>keywords</a:t>
            </a:r>
            <a:r>
              <a:rPr lang="es-ES" sz="2800" b="1" i="1" dirty="0">
                <a:solidFill>
                  <a:srgbClr val="0070C0"/>
                </a:solidFill>
              </a:rPr>
              <a:t>" </a:t>
            </a:r>
            <a:r>
              <a:rPr lang="es-ES" sz="2800" b="1" i="1" dirty="0" err="1">
                <a:solidFill>
                  <a:srgbClr val="0070C0"/>
                </a:solidFill>
              </a:rPr>
              <a:t>content</a:t>
            </a:r>
            <a:r>
              <a:rPr lang="es-ES" sz="2800" b="1" i="1" dirty="0">
                <a:solidFill>
                  <a:srgbClr val="0070C0"/>
                </a:solidFill>
              </a:rPr>
              <a:t> = "new york pizza, pizzerías, </a:t>
            </a:r>
            <a:r>
              <a:rPr lang="es-ES" sz="2800" b="1" i="1" dirty="0" err="1">
                <a:solidFill>
                  <a:srgbClr val="0070C0"/>
                </a:solidFill>
              </a:rPr>
              <a:t>joe´s</a:t>
            </a:r>
            <a:r>
              <a:rPr lang="es-ES" sz="2800" b="1" i="1" dirty="0">
                <a:solidFill>
                  <a:srgbClr val="0070C0"/>
                </a:solidFill>
              </a:rPr>
              <a:t> pizza, </a:t>
            </a:r>
            <a:r>
              <a:rPr lang="es-ES" sz="2800" b="1" i="1" dirty="0" err="1">
                <a:solidFill>
                  <a:srgbClr val="0070C0"/>
                </a:solidFill>
              </a:rPr>
              <a:t>joe´s</a:t>
            </a:r>
            <a:r>
              <a:rPr lang="es-ES" sz="2800" b="1" i="1" dirty="0">
                <a:solidFill>
                  <a:srgbClr val="0070C0"/>
                </a:solidFill>
              </a:rPr>
              <a:t> new york"&gt;</a:t>
            </a:r>
            <a:endParaRPr lang="es-ES" b="1" i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59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EJERCICIO 5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5. Elimine el atributo de clase del enlace Acerca de en la navegación y muévalo al enlace Ubicaciones.</a:t>
            </a:r>
          </a:p>
          <a:p>
            <a:pPr marL="0" indent="0">
              <a:buNone/>
            </a:pPr>
            <a:r>
              <a:rPr lang="es-ES" dirty="0"/>
              <a:t>6. Localice el elemento &lt;</a:t>
            </a:r>
            <a:r>
              <a:rPr lang="es-ES" dirty="0" err="1"/>
              <a:t>section</a:t>
            </a:r>
            <a:r>
              <a:rPr lang="es-ES" dirty="0"/>
              <a:t>&gt; con el texto de la página de ID y elimine cualquier contenido que se encuentre en este elemento.</a:t>
            </a:r>
          </a:p>
          <a:p>
            <a:pPr marL="0" indent="0">
              <a:buNone/>
            </a:pPr>
            <a:r>
              <a:rPr lang="es-ES" dirty="0"/>
              <a:t>7. Cree un nuevo elemento &lt;h1&gt; en esta sección y asígnele el texto Ubicaciones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8368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EJERCICIO 5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dirty="0" smtClean="0"/>
              <a:t>8</a:t>
            </a:r>
            <a:r>
              <a:rPr lang="es-ES" dirty="0"/>
              <a:t>. Agregue el siguiente código debajo de este elemento &lt;h1&gt;.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Esto </a:t>
            </a:r>
            <a:r>
              <a:rPr lang="es-ES" dirty="0"/>
              <a:t>proporciona la información sobre la ubicación del </a:t>
            </a:r>
            <a:r>
              <a:rPr lang="es-ES" dirty="0" smtClean="0"/>
              <a:t>	primer </a:t>
            </a:r>
            <a:r>
              <a:rPr lang="es-ES" dirty="0"/>
              <a:t>restaurante.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Los </a:t>
            </a:r>
            <a:r>
              <a:rPr lang="es-ES" dirty="0"/>
              <a:t>atributos de id y clase aquí se utilizan para </a:t>
            </a:r>
            <a:r>
              <a:rPr lang="es-ES" dirty="0" smtClean="0"/>
              <a:t>	propósitos </a:t>
            </a:r>
            <a:r>
              <a:rPr lang="es-ES" dirty="0"/>
              <a:t>de estilo.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	El </a:t>
            </a:r>
            <a:r>
              <a:rPr lang="es-ES" dirty="0"/>
              <a:t>elemento &lt;</a:t>
            </a:r>
            <a:r>
              <a:rPr lang="es-ES" dirty="0" err="1"/>
              <a:t>br</a:t>
            </a:r>
            <a:r>
              <a:rPr lang="es-ES" dirty="0"/>
              <a:t>&gt; utilizado aquí crea un salto de línea </a:t>
            </a:r>
            <a:r>
              <a:rPr lang="es-ES" dirty="0" smtClean="0"/>
              <a:t>	en </a:t>
            </a:r>
            <a:r>
              <a:rPr lang="es-ES" dirty="0"/>
              <a:t>el texto. </a:t>
            </a: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Puede </a:t>
            </a:r>
            <a:r>
              <a:rPr lang="es-ES" dirty="0"/>
              <a:t>encontrar más información sobre el elemento &lt;</a:t>
            </a:r>
            <a:r>
              <a:rPr lang="es-ES" dirty="0" err="1"/>
              <a:t>br</a:t>
            </a:r>
            <a:r>
              <a:rPr lang="es-ES" dirty="0"/>
              <a:t>&gt; en el Apéndice A.</a:t>
            </a:r>
          </a:p>
        </p:txBody>
      </p:sp>
    </p:spTree>
    <p:extLst>
      <p:ext uri="{BB962C8B-B14F-4D97-AF65-F5344CB8AC3E}">
        <p14:creationId xmlns:p14="http://schemas.microsoft.com/office/powerpoint/2010/main" val="87678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s-ES" dirty="0" smtClean="0"/>
              <a:t>Nota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fontScale="85000" lnSpcReduction="10000"/>
          </a:bodyPr>
          <a:lstStyle/>
          <a:p>
            <a:r>
              <a:rPr lang="es-ES" dirty="0"/>
              <a:t>Cuando tiene dos o más elementos de título dentro de un elemento &lt;</a:t>
            </a:r>
            <a:r>
              <a:rPr lang="es-ES" dirty="0" err="1"/>
              <a:t>hgroup</a:t>
            </a:r>
            <a:r>
              <a:rPr lang="es-ES" dirty="0"/>
              <a:t>&gt;, los motores de búsqueda y otros programas basados en algoritmos </a:t>
            </a:r>
            <a:r>
              <a:rPr lang="es-ES" dirty="0">
                <a:solidFill>
                  <a:srgbClr val="FF0000"/>
                </a:solidFill>
              </a:rPr>
              <a:t>solo toman en cuenta el título con la prioridad más alta </a:t>
            </a:r>
            <a:r>
              <a:rPr lang="es-ES" dirty="0"/>
              <a:t>cuando examinan el perfil del documento. </a:t>
            </a:r>
            <a:endParaRPr lang="es-ES" dirty="0" smtClean="0"/>
          </a:p>
          <a:p>
            <a:r>
              <a:rPr lang="es-ES" dirty="0" smtClean="0"/>
              <a:t>No obstante, todos </a:t>
            </a:r>
            <a:r>
              <a:rPr lang="es-ES" dirty="0"/>
              <a:t>los elementos de encabezado </a:t>
            </a:r>
            <a:r>
              <a:rPr lang="es-ES" dirty="0" smtClean="0"/>
              <a:t>seguirán mostrándose </a:t>
            </a:r>
            <a:r>
              <a:rPr lang="es-ES" dirty="0"/>
              <a:t>en la pantalla mediante su navegador </a:t>
            </a:r>
            <a:r>
              <a:rPr lang="es-ES" dirty="0" smtClean="0"/>
              <a:t>web.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64897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EJERCICIO 5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70C0"/>
                </a:solidFill>
              </a:rPr>
              <a:t>&lt;</a:t>
            </a:r>
            <a:r>
              <a:rPr lang="es-ES" b="1" dirty="0" err="1">
                <a:solidFill>
                  <a:srgbClr val="0070C0"/>
                </a:solidFill>
              </a:rPr>
              <a:t>section</a:t>
            </a:r>
            <a:r>
              <a:rPr lang="es-ES" b="1" dirty="0">
                <a:solidFill>
                  <a:srgbClr val="0070C0"/>
                </a:solidFill>
              </a:rPr>
              <a:t> id=”location1”&gt;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&lt;h1&gt;310 West 38th Street, NY&lt;/h1&gt;</a:t>
            </a:r>
          </a:p>
          <a:p>
            <a:pPr marL="400050" lvl="1" indent="0">
              <a:buNone/>
            </a:pPr>
            <a:r>
              <a:rPr lang="es-ES" b="1" dirty="0">
                <a:solidFill>
                  <a:srgbClr val="0070C0"/>
                </a:solidFill>
              </a:rPr>
              <a:t>&lt;</a:t>
            </a:r>
            <a:r>
              <a:rPr lang="es-ES" b="1" dirty="0" err="1">
                <a:solidFill>
                  <a:srgbClr val="0070C0"/>
                </a:solidFill>
              </a:rPr>
              <a:t>img</a:t>
            </a:r>
            <a:r>
              <a:rPr lang="es-ES" b="1" dirty="0">
                <a:solidFill>
                  <a:srgbClr val="0070C0"/>
                </a:solidFill>
              </a:rPr>
              <a:t> </a:t>
            </a:r>
            <a:r>
              <a:rPr lang="es-ES" b="1" dirty="0" err="1">
                <a:solidFill>
                  <a:srgbClr val="0070C0"/>
                </a:solidFill>
              </a:rPr>
              <a:t>src</a:t>
            </a:r>
            <a:r>
              <a:rPr lang="es-ES" b="1" dirty="0">
                <a:solidFill>
                  <a:srgbClr val="0070C0"/>
                </a:solidFill>
              </a:rPr>
              <a:t>=”</a:t>
            </a:r>
            <a:r>
              <a:rPr lang="es-ES" b="1" dirty="0" err="1">
                <a:solidFill>
                  <a:srgbClr val="0070C0"/>
                </a:solidFill>
              </a:rPr>
              <a:t>img</a:t>
            </a:r>
            <a:r>
              <a:rPr lang="es-ES" b="1" dirty="0">
                <a:solidFill>
                  <a:srgbClr val="0070C0"/>
                </a:solidFill>
              </a:rPr>
              <a:t>/map1.png”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alt=”Joe’s Pizza at 310 West 38th Street, NY “&gt;</a:t>
            </a:r>
          </a:p>
          <a:p>
            <a:pPr marL="400050" lvl="1" indent="0">
              <a:buNone/>
            </a:pPr>
            <a:r>
              <a:rPr lang="en-US" b="1" dirty="0">
                <a:solidFill>
                  <a:srgbClr val="0070C0"/>
                </a:solidFill>
              </a:rPr>
              <a:t>&lt;p class=”location-phone”&gt;212 012 3456&lt;/p&gt;</a:t>
            </a:r>
          </a:p>
          <a:p>
            <a:pPr marL="400050" lvl="1" indent="0">
              <a:buNone/>
            </a:pPr>
            <a:r>
              <a:rPr lang="es-ES" b="1" dirty="0">
                <a:solidFill>
                  <a:srgbClr val="0070C0"/>
                </a:solidFill>
              </a:rPr>
              <a:t>&lt;h2&gt;</a:t>
            </a:r>
            <a:r>
              <a:rPr lang="es-ES" b="1" dirty="0" err="1">
                <a:solidFill>
                  <a:srgbClr val="0070C0"/>
                </a:solidFill>
              </a:rPr>
              <a:t>Opening</a:t>
            </a:r>
            <a:r>
              <a:rPr lang="es-ES" b="1" dirty="0">
                <a:solidFill>
                  <a:srgbClr val="0070C0"/>
                </a:solidFill>
              </a:rPr>
              <a:t> </a:t>
            </a:r>
            <a:r>
              <a:rPr lang="es-ES" b="1" dirty="0" err="1">
                <a:solidFill>
                  <a:srgbClr val="0070C0"/>
                </a:solidFill>
              </a:rPr>
              <a:t>Hours</a:t>
            </a:r>
            <a:r>
              <a:rPr lang="es-ES" b="1" dirty="0">
                <a:solidFill>
                  <a:srgbClr val="0070C0"/>
                </a:solidFill>
              </a:rPr>
              <a:t>:&lt;/h2&gt;</a:t>
            </a:r>
          </a:p>
          <a:p>
            <a:pPr marL="400050" lvl="1" indent="0">
              <a:buNone/>
            </a:pPr>
            <a:r>
              <a:rPr lang="es-ES" b="1" dirty="0">
                <a:solidFill>
                  <a:srgbClr val="0070C0"/>
                </a:solidFill>
              </a:rPr>
              <a:t>&lt;p&gt;</a:t>
            </a:r>
          </a:p>
          <a:p>
            <a:pPr marL="400050" lvl="1" indent="0">
              <a:buNone/>
            </a:pPr>
            <a:r>
              <a:rPr lang="es-ES" b="1" dirty="0" smtClean="0">
                <a:solidFill>
                  <a:srgbClr val="0070C0"/>
                </a:solidFill>
              </a:rPr>
              <a:t>	</a:t>
            </a:r>
            <a:r>
              <a:rPr lang="es-ES" b="1" dirty="0" err="1" smtClean="0">
                <a:solidFill>
                  <a:srgbClr val="0070C0"/>
                </a:solidFill>
              </a:rPr>
              <a:t>Mon-Fri</a:t>
            </a:r>
            <a:r>
              <a:rPr lang="es-ES" b="1" dirty="0">
                <a:solidFill>
                  <a:srgbClr val="0070C0"/>
                </a:solidFill>
              </a:rPr>
              <a:t>: 12:00 - 22:00&lt;</a:t>
            </a:r>
            <a:r>
              <a:rPr lang="es-ES" b="1" dirty="0" err="1">
                <a:solidFill>
                  <a:srgbClr val="0070C0"/>
                </a:solidFill>
              </a:rPr>
              <a:t>br</a:t>
            </a:r>
            <a:r>
              <a:rPr lang="es-ES" b="1" dirty="0">
                <a:solidFill>
                  <a:srgbClr val="0070C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s-ES" b="1" dirty="0" smtClean="0">
                <a:solidFill>
                  <a:srgbClr val="0070C0"/>
                </a:solidFill>
              </a:rPr>
              <a:t>	</a:t>
            </a:r>
            <a:r>
              <a:rPr lang="es-ES" b="1" dirty="0" err="1" smtClean="0">
                <a:solidFill>
                  <a:srgbClr val="0070C0"/>
                </a:solidFill>
              </a:rPr>
              <a:t>Sat-Sun</a:t>
            </a:r>
            <a:r>
              <a:rPr lang="es-ES" b="1" dirty="0">
                <a:solidFill>
                  <a:srgbClr val="0070C0"/>
                </a:solidFill>
              </a:rPr>
              <a:t>: 11:00 - 23:00</a:t>
            </a:r>
          </a:p>
          <a:p>
            <a:pPr marL="400050" lvl="1" indent="0">
              <a:buNone/>
            </a:pPr>
            <a:r>
              <a:rPr lang="es-ES" b="1" dirty="0">
                <a:solidFill>
                  <a:srgbClr val="0070C0"/>
                </a:solidFill>
              </a:rPr>
              <a:t>&lt;/p&gt;</a:t>
            </a:r>
          </a:p>
          <a:p>
            <a:pPr marL="0" indent="0">
              <a:buNone/>
            </a:pPr>
            <a:r>
              <a:rPr lang="es-ES" b="1" dirty="0">
                <a:solidFill>
                  <a:srgbClr val="0070C0"/>
                </a:solidFill>
              </a:rPr>
              <a:t>&lt;/</a:t>
            </a:r>
            <a:r>
              <a:rPr lang="es-ES" b="1" dirty="0" err="1">
                <a:solidFill>
                  <a:srgbClr val="0070C0"/>
                </a:solidFill>
              </a:rPr>
              <a:t>section</a:t>
            </a:r>
            <a:r>
              <a:rPr lang="es-ES" b="1" dirty="0">
                <a:solidFill>
                  <a:srgbClr val="0070C0"/>
                </a:solidFill>
              </a:rPr>
              <a:t>&gt;</a:t>
            </a:r>
            <a:endParaRPr lang="es-E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987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EJERCICIO 5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800" dirty="0"/>
              <a:t>9. Debajo de esto, agregue el siguiente código para la ubicación del restaurante número 2</a:t>
            </a:r>
            <a:r>
              <a:rPr lang="es-ES" sz="1800" dirty="0" smtClean="0"/>
              <a:t>.</a:t>
            </a:r>
          </a:p>
          <a:p>
            <a:pPr marL="0" indent="0">
              <a:buNone/>
            </a:pPr>
            <a:r>
              <a:rPr lang="es-ES" sz="1800" b="1" dirty="0">
                <a:solidFill>
                  <a:srgbClr val="0070C0"/>
                </a:solidFill>
              </a:rPr>
              <a:t>&lt;</a:t>
            </a:r>
            <a:r>
              <a:rPr lang="es-ES" sz="1800" b="1" dirty="0" err="1">
                <a:solidFill>
                  <a:srgbClr val="0070C0"/>
                </a:solidFill>
              </a:rPr>
              <a:t>section</a:t>
            </a:r>
            <a:r>
              <a:rPr lang="es-ES" sz="1800" b="1" dirty="0">
                <a:solidFill>
                  <a:srgbClr val="0070C0"/>
                </a:solidFill>
              </a:rPr>
              <a:t> id=”location2”&gt;</a:t>
            </a:r>
          </a:p>
          <a:p>
            <a:pPr marL="400050" lvl="1" indent="0">
              <a:buNone/>
            </a:pPr>
            <a:r>
              <a:rPr lang="es-ES" sz="1400" b="1" dirty="0">
                <a:solidFill>
                  <a:srgbClr val="0070C0"/>
                </a:solidFill>
              </a:rPr>
              <a:t>&lt;h1&gt;2450 Broadway, NY&lt;/h1&gt;</a:t>
            </a:r>
          </a:p>
          <a:p>
            <a:pPr marL="400050" lvl="1" indent="0">
              <a:buNone/>
            </a:pPr>
            <a:r>
              <a:rPr lang="es-ES" sz="1400" b="1" dirty="0">
                <a:solidFill>
                  <a:srgbClr val="0070C0"/>
                </a:solidFill>
              </a:rPr>
              <a:t>&lt;</a:t>
            </a:r>
            <a:r>
              <a:rPr lang="es-ES" sz="1400" b="1" dirty="0" err="1">
                <a:solidFill>
                  <a:srgbClr val="0070C0"/>
                </a:solidFill>
              </a:rPr>
              <a:t>img</a:t>
            </a:r>
            <a:r>
              <a:rPr lang="es-ES" sz="1400" b="1" dirty="0">
                <a:solidFill>
                  <a:srgbClr val="0070C0"/>
                </a:solidFill>
              </a:rPr>
              <a:t> </a:t>
            </a:r>
            <a:r>
              <a:rPr lang="es-ES" sz="1400" b="1" dirty="0" err="1">
                <a:solidFill>
                  <a:srgbClr val="0070C0"/>
                </a:solidFill>
              </a:rPr>
              <a:t>src</a:t>
            </a:r>
            <a:r>
              <a:rPr lang="es-ES" sz="1400" b="1" dirty="0">
                <a:solidFill>
                  <a:srgbClr val="0070C0"/>
                </a:solidFill>
              </a:rPr>
              <a:t>=”</a:t>
            </a:r>
            <a:r>
              <a:rPr lang="es-ES" sz="1400" b="1" dirty="0" err="1">
                <a:solidFill>
                  <a:srgbClr val="0070C0"/>
                </a:solidFill>
              </a:rPr>
              <a:t>img</a:t>
            </a:r>
            <a:r>
              <a:rPr lang="es-ES" sz="1400" b="1" dirty="0">
                <a:solidFill>
                  <a:srgbClr val="0070C0"/>
                </a:solidFill>
              </a:rPr>
              <a:t>/map2.png”</a:t>
            </a:r>
          </a:p>
          <a:p>
            <a:pPr marL="400050" lvl="1" indent="0">
              <a:buNone/>
            </a:pPr>
            <a:r>
              <a:rPr lang="es-ES" sz="1400" b="1" dirty="0" err="1">
                <a:solidFill>
                  <a:srgbClr val="0070C0"/>
                </a:solidFill>
              </a:rPr>
              <a:t>alt</a:t>
            </a:r>
            <a:r>
              <a:rPr lang="es-ES" sz="1400" b="1" dirty="0">
                <a:solidFill>
                  <a:srgbClr val="0070C0"/>
                </a:solidFill>
              </a:rPr>
              <a:t>=”</a:t>
            </a:r>
            <a:r>
              <a:rPr lang="es-ES" sz="1400" b="1" dirty="0" err="1">
                <a:solidFill>
                  <a:srgbClr val="0070C0"/>
                </a:solidFill>
              </a:rPr>
              <a:t>Joe’s</a:t>
            </a:r>
            <a:r>
              <a:rPr lang="es-ES" sz="1400" b="1" dirty="0">
                <a:solidFill>
                  <a:srgbClr val="0070C0"/>
                </a:solidFill>
              </a:rPr>
              <a:t> Pizza at 2450 Broadway, NY”&gt;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rgbClr val="0070C0"/>
                </a:solidFill>
              </a:rPr>
              <a:t>&lt;p class=”location-phone”&gt;212 012 3457&lt;/p&gt;</a:t>
            </a:r>
          </a:p>
          <a:p>
            <a:pPr marL="400050" lvl="1" indent="0">
              <a:buNone/>
            </a:pPr>
            <a:r>
              <a:rPr lang="es-ES" sz="1400" b="1" dirty="0">
                <a:solidFill>
                  <a:srgbClr val="0070C0"/>
                </a:solidFill>
              </a:rPr>
              <a:t>&lt;h2&gt;</a:t>
            </a:r>
            <a:r>
              <a:rPr lang="es-ES" sz="1400" b="1" dirty="0" err="1">
                <a:solidFill>
                  <a:srgbClr val="0070C0"/>
                </a:solidFill>
              </a:rPr>
              <a:t>Opening</a:t>
            </a:r>
            <a:r>
              <a:rPr lang="es-ES" sz="1400" b="1" dirty="0">
                <a:solidFill>
                  <a:srgbClr val="0070C0"/>
                </a:solidFill>
              </a:rPr>
              <a:t> </a:t>
            </a:r>
            <a:r>
              <a:rPr lang="es-ES" sz="1400" b="1" dirty="0" err="1">
                <a:solidFill>
                  <a:srgbClr val="0070C0"/>
                </a:solidFill>
              </a:rPr>
              <a:t>Hours</a:t>
            </a:r>
            <a:r>
              <a:rPr lang="es-ES" sz="1400" b="1" dirty="0">
                <a:solidFill>
                  <a:srgbClr val="0070C0"/>
                </a:solidFill>
              </a:rPr>
              <a:t>:&lt;/h2&gt;</a:t>
            </a:r>
          </a:p>
          <a:p>
            <a:pPr marL="400050" lvl="1" indent="0">
              <a:buNone/>
            </a:pPr>
            <a:r>
              <a:rPr lang="es-ES" sz="1400" b="1" dirty="0">
                <a:solidFill>
                  <a:srgbClr val="0070C0"/>
                </a:solidFill>
              </a:rPr>
              <a:t>&lt;p&gt;</a:t>
            </a:r>
          </a:p>
          <a:p>
            <a:pPr marL="400050" lvl="1" indent="0">
              <a:buNone/>
            </a:pPr>
            <a:r>
              <a:rPr lang="es-ES" sz="1400" b="1" dirty="0" smtClean="0">
                <a:solidFill>
                  <a:srgbClr val="0070C0"/>
                </a:solidFill>
              </a:rPr>
              <a:t>	</a:t>
            </a:r>
            <a:r>
              <a:rPr lang="es-ES" sz="1400" b="1" dirty="0" err="1" smtClean="0">
                <a:solidFill>
                  <a:srgbClr val="0070C0"/>
                </a:solidFill>
              </a:rPr>
              <a:t>Mon-Fri</a:t>
            </a:r>
            <a:r>
              <a:rPr lang="es-ES" sz="1400" b="1" dirty="0">
                <a:solidFill>
                  <a:srgbClr val="0070C0"/>
                </a:solidFill>
              </a:rPr>
              <a:t>: 12:00 - 22:00&lt;</a:t>
            </a:r>
            <a:r>
              <a:rPr lang="es-ES" sz="1400" b="1" dirty="0" err="1">
                <a:solidFill>
                  <a:srgbClr val="0070C0"/>
                </a:solidFill>
              </a:rPr>
              <a:t>br</a:t>
            </a:r>
            <a:r>
              <a:rPr lang="es-ES" sz="1400" b="1" dirty="0">
                <a:solidFill>
                  <a:srgbClr val="0070C0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s-ES" sz="1400" b="1" dirty="0" smtClean="0">
                <a:solidFill>
                  <a:srgbClr val="0070C0"/>
                </a:solidFill>
              </a:rPr>
              <a:t>	</a:t>
            </a:r>
            <a:r>
              <a:rPr lang="es-ES" sz="1400" b="1" dirty="0" err="1" smtClean="0">
                <a:solidFill>
                  <a:srgbClr val="0070C0"/>
                </a:solidFill>
              </a:rPr>
              <a:t>Sat-Sun</a:t>
            </a:r>
            <a:r>
              <a:rPr lang="es-ES" sz="1400" b="1" dirty="0">
                <a:solidFill>
                  <a:srgbClr val="0070C0"/>
                </a:solidFill>
              </a:rPr>
              <a:t>: 11:00 - 23:00</a:t>
            </a:r>
          </a:p>
          <a:p>
            <a:pPr marL="400050" lvl="1" indent="0">
              <a:buNone/>
            </a:pPr>
            <a:r>
              <a:rPr lang="es-ES" sz="1400" b="1" dirty="0">
                <a:solidFill>
                  <a:srgbClr val="0070C0"/>
                </a:solidFill>
              </a:rPr>
              <a:t>&lt;/p&gt;</a:t>
            </a:r>
          </a:p>
          <a:p>
            <a:pPr marL="0" indent="0">
              <a:buNone/>
            </a:pPr>
            <a:r>
              <a:rPr lang="es-ES" sz="1800" b="1" dirty="0">
                <a:solidFill>
                  <a:srgbClr val="0070C0"/>
                </a:solidFill>
              </a:rPr>
              <a:t>&lt;/</a:t>
            </a:r>
            <a:r>
              <a:rPr lang="es-ES" sz="1800" b="1" dirty="0" err="1">
                <a:solidFill>
                  <a:srgbClr val="0070C0"/>
                </a:solidFill>
              </a:rPr>
              <a:t>section</a:t>
            </a:r>
            <a:r>
              <a:rPr lang="es-ES" sz="1800" b="1" dirty="0">
                <a:solidFill>
                  <a:srgbClr val="0070C0"/>
                </a:solidFill>
              </a:rPr>
              <a:t>&gt;</a:t>
            </a:r>
            <a:endParaRPr lang="es-ES" sz="1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653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EJERCICIO 5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531839"/>
          </a:xfr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/>
              <a:t>10. Finalmente, agregue el código para la ubicación del restaurante 3</a:t>
            </a:r>
            <a:r>
              <a:rPr lang="es-ES" sz="2000" dirty="0" smtClean="0"/>
              <a:t>.</a:t>
            </a:r>
          </a:p>
          <a:p>
            <a:pPr marL="0" indent="0">
              <a:buNone/>
            </a:pPr>
            <a:r>
              <a:rPr lang="es-ES" sz="1800" b="1" dirty="0">
                <a:solidFill>
                  <a:schemeClr val="tx2"/>
                </a:solidFill>
              </a:rPr>
              <a:t>&lt;</a:t>
            </a:r>
            <a:r>
              <a:rPr lang="es-ES" sz="1800" b="1" dirty="0" err="1">
                <a:solidFill>
                  <a:schemeClr val="tx2"/>
                </a:solidFill>
              </a:rPr>
              <a:t>section</a:t>
            </a:r>
            <a:r>
              <a:rPr lang="es-ES" sz="1800" b="1" dirty="0">
                <a:solidFill>
                  <a:schemeClr val="tx2"/>
                </a:solidFill>
              </a:rPr>
              <a:t> id=”location3”&gt;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&lt;h1&gt;200 West 44th Street, NY&lt;/h1&gt;</a:t>
            </a:r>
          </a:p>
          <a:p>
            <a:pPr marL="400050" lvl="1" indent="0">
              <a:buNone/>
            </a:pPr>
            <a:r>
              <a:rPr lang="es-ES" sz="1400" b="1" dirty="0">
                <a:solidFill>
                  <a:schemeClr val="tx2"/>
                </a:solidFill>
              </a:rPr>
              <a:t>&lt;</a:t>
            </a:r>
            <a:r>
              <a:rPr lang="es-ES" sz="1400" b="1" dirty="0" err="1">
                <a:solidFill>
                  <a:schemeClr val="tx2"/>
                </a:solidFill>
              </a:rPr>
              <a:t>img</a:t>
            </a:r>
            <a:r>
              <a:rPr lang="es-ES" sz="1400" b="1" dirty="0">
                <a:solidFill>
                  <a:schemeClr val="tx2"/>
                </a:solidFill>
              </a:rPr>
              <a:t> </a:t>
            </a:r>
            <a:r>
              <a:rPr lang="es-ES" sz="1400" b="1" dirty="0" err="1">
                <a:solidFill>
                  <a:schemeClr val="tx2"/>
                </a:solidFill>
              </a:rPr>
              <a:t>src</a:t>
            </a:r>
            <a:r>
              <a:rPr lang="es-ES" sz="1400" b="1" dirty="0">
                <a:solidFill>
                  <a:schemeClr val="tx2"/>
                </a:solidFill>
              </a:rPr>
              <a:t>=”</a:t>
            </a:r>
            <a:r>
              <a:rPr lang="es-ES" sz="1400" b="1" dirty="0" err="1">
                <a:solidFill>
                  <a:schemeClr val="tx2"/>
                </a:solidFill>
              </a:rPr>
              <a:t>img</a:t>
            </a:r>
            <a:r>
              <a:rPr lang="es-ES" sz="1400" b="1" dirty="0">
                <a:solidFill>
                  <a:schemeClr val="tx2"/>
                </a:solidFill>
              </a:rPr>
              <a:t>/map3.png</a:t>
            </a:r>
            <a:r>
              <a:rPr lang="es-ES" sz="1400" b="1" dirty="0" smtClean="0">
                <a:solidFill>
                  <a:schemeClr val="tx2"/>
                </a:solidFill>
              </a:rPr>
              <a:t>” </a:t>
            </a:r>
            <a:r>
              <a:rPr lang="en-US" sz="1400" b="1" dirty="0" smtClean="0">
                <a:solidFill>
                  <a:schemeClr val="tx2"/>
                </a:solidFill>
              </a:rPr>
              <a:t>alt</a:t>
            </a:r>
            <a:r>
              <a:rPr lang="en-US" sz="1400" b="1" dirty="0">
                <a:solidFill>
                  <a:schemeClr val="tx2"/>
                </a:solidFill>
              </a:rPr>
              <a:t>=”Joe’s Pizza at 200 West 44th Street, NY”&gt;</a:t>
            </a:r>
          </a:p>
          <a:p>
            <a:pPr marL="400050" lvl="1" indent="0">
              <a:buNone/>
            </a:pPr>
            <a:r>
              <a:rPr lang="en-US" sz="1400" b="1" dirty="0">
                <a:solidFill>
                  <a:schemeClr val="tx2"/>
                </a:solidFill>
              </a:rPr>
              <a:t>&lt;p class=”location-phone”&gt;212 012 3458&lt;/p&gt;</a:t>
            </a:r>
          </a:p>
          <a:p>
            <a:pPr marL="400050" lvl="1" indent="0">
              <a:buNone/>
            </a:pPr>
            <a:r>
              <a:rPr lang="es-ES" sz="1400" b="1" dirty="0">
                <a:solidFill>
                  <a:schemeClr val="tx2"/>
                </a:solidFill>
              </a:rPr>
              <a:t>&lt;h2&gt;</a:t>
            </a:r>
            <a:r>
              <a:rPr lang="es-ES" sz="1400" b="1" dirty="0" err="1">
                <a:solidFill>
                  <a:schemeClr val="tx2"/>
                </a:solidFill>
              </a:rPr>
              <a:t>Opening</a:t>
            </a:r>
            <a:r>
              <a:rPr lang="es-ES" sz="1400" b="1" dirty="0">
                <a:solidFill>
                  <a:schemeClr val="tx2"/>
                </a:solidFill>
              </a:rPr>
              <a:t> </a:t>
            </a:r>
            <a:r>
              <a:rPr lang="es-ES" sz="1400" b="1" dirty="0" err="1">
                <a:solidFill>
                  <a:schemeClr val="tx2"/>
                </a:solidFill>
              </a:rPr>
              <a:t>Hours</a:t>
            </a:r>
            <a:r>
              <a:rPr lang="es-ES" sz="1400" b="1" dirty="0">
                <a:solidFill>
                  <a:schemeClr val="tx2"/>
                </a:solidFill>
              </a:rPr>
              <a:t>:&lt;/h2&gt;</a:t>
            </a:r>
          </a:p>
          <a:p>
            <a:pPr marL="400050" lvl="1" indent="0">
              <a:buNone/>
            </a:pPr>
            <a:r>
              <a:rPr lang="es-ES" sz="1400" b="1" dirty="0">
                <a:solidFill>
                  <a:schemeClr val="tx2"/>
                </a:solidFill>
              </a:rPr>
              <a:t>&lt;p&gt;</a:t>
            </a:r>
          </a:p>
          <a:p>
            <a:pPr marL="400050" lvl="1" indent="0">
              <a:buNone/>
            </a:pPr>
            <a:r>
              <a:rPr lang="es-ES" sz="1400" b="1" dirty="0" smtClean="0">
                <a:solidFill>
                  <a:schemeClr val="tx2"/>
                </a:solidFill>
              </a:rPr>
              <a:t>	</a:t>
            </a:r>
            <a:r>
              <a:rPr lang="es-ES" sz="1400" b="1" dirty="0" err="1" smtClean="0">
                <a:solidFill>
                  <a:schemeClr val="tx2"/>
                </a:solidFill>
              </a:rPr>
              <a:t>Mon-Fri</a:t>
            </a:r>
            <a:r>
              <a:rPr lang="es-ES" sz="1400" b="1" dirty="0">
                <a:solidFill>
                  <a:schemeClr val="tx2"/>
                </a:solidFill>
              </a:rPr>
              <a:t>: 12:00 - 22:00&lt;</a:t>
            </a:r>
            <a:r>
              <a:rPr lang="es-ES" sz="1400" b="1" dirty="0" err="1">
                <a:solidFill>
                  <a:schemeClr val="tx2"/>
                </a:solidFill>
              </a:rPr>
              <a:t>br</a:t>
            </a:r>
            <a:r>
              <a:rPr lang="es-ES" sz="1400" b="1" dirty="0">
                <a:solidFill>
                  <a:schemeClr val="tx2"/>
                </a:solidFill>
              </a:rPr>
              <a:t>&gt;</a:t>
            </a:r>
          </a:p>
          <a:p>
            <a:pPr marL="400050" lvl="1" indent="0">
              <a:buNone/>
            </a:pPr>
            <a:r>
              <a:rPr lang="es-ES" sz="1400" b="1" dirty="0" smtClean="0">
                <a:solidFill>
                  <a:schemeClr val="tx2"/>
                </a:solidFill>
              </a:rPr>
              <a:t>	</a:t>
            </a:r>
            <a:r>
              <a:rPr lang="es-ES" sz="1400" b="1" dirty="0" err="1" smtClean="0">
                <a:solidFill>
                  <a:schemeClr val="tx2"/>
                </a:solidFill>
              </a:rPr>
              <a:t>Sat-Sun</a:t>
            </a:r>
            <a:r>
              <a:rPr lang="es-ES" sz="1400" b="1" dirty="0">
                <a:solidFill>
                  <a:schemeClr val="tx2"/>
                </a:solidFill>
              </a:rPr>
              <a:t>: 11:00 - 23:00</a:t>
            </a:r>
          </a:p>
          <a:p>
            <a:pPr marL="400050" lvl="1" indent="0">
              <a:buNone/>
            </a:pPr>
            <a:r>
              <a:rPr lang="es-ES" sz="1400" b="1" dirty="0">
                <a:solidFill>
                  <a:schemeClr val="tx2"/>
                </a:solidFill>
              </a:rPr>
              <a:t>&lt;/p&gt;</a:t>
            </a:r>
          </a:p>
          <a:p>
            <a:pPr marL="0" indent="0">
              <a:buNone/>
            </a:pPr>
            <a:r>
              <a:rPr lang="es-ES" sz="1800" b="1" dirty="0">
                <a:solidFill>
                  <a:schemeClr val="tx2"/>
                </a:solidFill>
              </a:rPr>
              <a:t>&lt;/</a:t>
            </a:r>
            <a:r>
              <a:rPr lang="es-ES" sz="1800" b="1" dirty="0" err="1">
                <a:solidFill>
                  <a:schemeClr val="tx2"/>
                </a:solidFill>
              </a:rPr>
              <a:t>section</a:t>
            </a:r>
            <a:r>
              <a:rPr lang="es-ES" sz="1800" b="1" dirty="0" smtClean="0">
                <a:solidFill>
                  <a:schemeClr val="tx2"/>
                </a:solidFill>
              </a:rPr>
              <a:t>&gt;</a:t>
            </a:r>
          </a:p>
          <a:p>
            <a:pPr marL="0" indent="0">
              <a:buNone/>
            </a:pPr>
            <a:r>
              <a:rPr lang="it-IT" sz="2000" b="1" dirty="0">
                <a:solidFill>
                  <a:srgbClr val="FF0000"/>
                </a:solidFill>
              </a:rPr>
              <a:t>11. Guarde su archivo locations.html</a:t>
            </a:r>
            <a:endParaRPr lang="es-E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82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chemeClr val="accent6">
                  <a:lumMod val="40000"/>
                  <a:lumOff val="60000"/>
                </a:schemeClr>
              </a:gs>
              <a:gs pos="45000">
                <a:srgbClr val="E6D78A"/>
              </a:gs>
              <a:gs pos="77000">
                <a:schemeClr val="accent4">
                  <a:lumMod val="40000"/>
                  <a:lumOff val="60000"/>
                </a:schemeClr>
              </a:gs>
              <a:gs pos="100000">
                <a:srgbClr val="E6DCAC"/>
              </a:gs>
            </a:gsLst>
            <a:lin ang="5400000" scaled="0"/>
          </a:gradFill>
        </p:spPr>
        <p:txBody>
          <a:bodyPr/>
          <a:lstStyle/>
          <a:p>
            <a:r>
              <a:rPr lang="es-ES" dirty="0" smtClean="0"/>
              <a:t>EJERCICIO 5</a:t>
            </a:r>
            <a:endParaRPr lang="es-E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15566"/>
            <a:ext cx="4797350" cy="392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044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8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1470"/>
            <a:ext cx="5328592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 rot="18821351">
            <a:off x="-1054415" y="614713"/>
            <a:ext cx="4233131" cy="1083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Rectángulo"/>
          <p:cNvSpPr/>
          <p:nvPr/>
        </p:nvSpPr>
        <p:spPr>
          <a:xfrm rot="20207404">
            <a:off x="-350426" y="166178"/>
            <a:ext cx="3948441" cy="637669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395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843808" y="3291830"/>
            <a:ext cx="31034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EJERCICIO</a:t>
            </a:r>
            <a:endParaRPr lang="es-ES" sz="5400" b="1" cap="none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" name="4 Elipse"/>
          <p:cNvSpPr/>
          <p:nvPr/>
        </p:nvSpPr>
        <p:spPr>
          <a:xfrm>
            <a:off x="4029120" y="4186410"/>
            <a:ext cx="732854" cy="732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 smtClean="0"/>
              <a:t>1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5214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/>
          <a:lstStyle/>
          <a:p>
            <a:r>
              <a:rPr lang="es-ES" dirty="0" smtClean="0"/>
              <a:t>EJERCICIO 1 …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blipFill>
            <a:blip r:embed="rId2"/>
            <a:tile tx="0" ty="0" sx="100000" sy="100000" flip="none" algn="tl"/>
          </a:blipFill>
        </p:spPr>
        <p:txBody>
          <a:bodyPr>
            <a:normAutofit lnSpcReduction="10000"/>
          </a:bodyPr>
          <a:lstStyle/>
          <a:p>
            <a:r>
              <a:rPr lang="es-ES" dirty="0"/>
              <a:t>Ahora utilicemos el elemento &lt;</a:t>
            </a:r>
            <a:r>
              <a:rPr lang="es-ES" dirty="0" err="1"/>
              <a:t>hgroup</a:t>
            </a:r>
            <a:r>
              <a:rPr lang="es-ES" dirty="0"/>
              <a:t>&gt; y los dos elementos de encabezado para completar la sección principal de la función en la página de inicio.</a:t>
            </a:r>
          </a:p>
          <a:p>
            <a:r>
              <a:rPr lang="es-ES" dirty="0"/>
              <a:t>El código para este ejercicio se puede encontrar en el código de descarga para el </a:t>
            </a:r>
            <a:r>
              <a:rPr lang="es-ES" dirty="0" smtClean="0"/>
              <a:t>tema 4</a:t>
            </a:r>
            <a:r>
              <a:rPr lang="es-ES" dirty="0"/>
              <a:t>, carpeta 1.</a:t>
            </a:r>
          </a:p>
        </p:txBody>
      </p:sp>
    </p:spTree>
    <p:extLst>
      <p:ext uri="{BB962C8B-B14F-4D97-AF65-F5344CB8AC3E}">
        <p14:creationId xmlns:p14="http://schemas.microsoft.com/office/powerpoint/2010/main" val="14572659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3354</Words>
  <Application>Microsoft Office PowerPoint</Application>
  <PresentationFormat>Presentación en pantalla (16:9)</PresentationFormat>
  <Paragraphs>306</Paragraphs>
  <Slides>74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75" baseType="lpstr">
      <vt:lpstr>Tema de Office</vt:lpstr>
      <vt:lpstr>Presentación de PowerPoint</vt:lpstr>
      <vt:lpstr>Creación de páginas web …</vt:lpstr>
      <vt:lpstr>Creación de páginas web …</vt:lpstr>
      <vt:lpstr>Creación de páginas web</vt:lpstr>
      <vt:lpstr>Agregar contenido a la página de inicio …</vt:lpstr>
      <vt:lpstr>Completar la función principal con encabezados y &lt;hgroup&gt;  …</vt:lpstr>
      <vt:lpstr>Nota</vt:lpstr>
      <vt:lpstr>Presentación de PowerPoint</vt:lpstr>
      <vt:lpstr>EJERCICIO 1 …</vt:lpstr>
      <vt:lpstr>EJERCICIO 1 …</vt:lpstr>
      <vt:lpstr>EJERCICIO 1 …</vt:lpstr>
      <vt:lpstr>EJERCICIO 1 …</vt:lpstr>
      <vt:lpstr>EJERCICIO 1 …</vt:lpstr>
      <vt:lpstr>EJERCICIO 1 …</vt:lpstr>
      <vt:lpstr>Presentación de PowerPoint</vt:lpstr>
      <vt:lpstr>Agregando el texto de la página de inicio …</vt:lpstr>
      <vt:lpstr>Agregando el texto de la página de inicio Párrafos …</vt:lpstr>
      <vt:lpstr>Agregando el texto de la página de inicio Párrafos …</vt:lpstr>
      <vt:lpstr>Agregando el texto de la página de inicio Agregar texto a la página de inicio</vt:lpstr>
      <vt:lpstr>Agregando el texto de la página de inicio Agregar texto a la página de inicio</vt:lpstr>
      <vt:lpstr>EJERCICIO 2 …</vt:lpstr>
      <vt:lpstr>EJERCICIO 2 …</vt:lpstr>
      <vt:lpstr>EJERCICIO 2 …</vt:lpstr>
      <vt:lpstr>EJERCICIO 2 …</vt:lpstr>
      <vt:lpstr>EJERCICIO 2 …</vt:lpstr>
      <vt:lpstr>EJERCICIO 2</vt:lpstr>
      <vt:lpstr>Presentación de PowerPoint</vt:lpstr>
      <vt:lpstr>EJERCICIO 3/Añadiendo las ofertas especiales …</vt:lpstr>
      <vt:lpstr>EJERCICIO 3/Añadiendo las ofertas especiales …</vt:lpstr>
      <vt:lpstr>EJERCICIO 3/Añadiendo las ofertas especiales …</vt:lpstr>
      <vt:lpstr>EJERCICIO 3/Añadiendo las ofertas especiales …</vt:lpstr>
      <vt:lpstr>EJERCICIO 3/Añadiendo las ofertas especiales …</vt:lpstr>
      <vt:lpstr>EJERCICIO 3/Añadiendo las ofertas especiales …</vt:lpstr>
      <vt:lpstr>EJERCICIO 3/Añadiendo las ofertas especiales</vt:lpstr>
      <vt:lpstr>Presentación de PowerPoint</vt:lpstr>
      <vt:lpstr>Agregar contenido a la página About …</vt:lpstr>
      <vt:lpstr>Agregar contenido a la página About …</vt:lpstr>
      <vt:lpstr>Quotes …</vt:lpstr>
      <vt:lpstr>Quotes …</vt:lpstr>
      <vt:lpstr>Quotes …</vt:lpstr>
      <vt:lpstr>Presentación de PowerPoint</vt:lpstr>
      <vt:lpstr>Quotes</vt:lpstr>
      <vt:lpstr>Presentación de PowerPoint</vt:lpstr>
      <vt:lpstr>Abreviaturas</vt:lpstr>
      <vt:lpstr>Agregar el texto de la página Acerca de</vt:lpstr>
      <vt:lpstr>EJERCICIO 4</vt:lpstr>
      <vt:lpstr>EJERCICIO 4 …</vt:lpstr>
      <vt:lpstr>EJERCICIO 4 …</vt:lpstr>
      <vt:lpstr>EJERCICIO 4 …</vt:lpstr>
      <vt:lpstr>EJERCICIO 4 …</vt:lpstr>
      <vt:lpstr>EJERCICIO 4 …</vt:lpstr>
      <vt:lpstr>EJERCICIO 4</vt:lpstr>
      <vt:lpstr>Creación de la página de ubicaciones </vt:lpstr>
      <vt:lpstr>Creación de la página de ubicaciones … </vt:lpstr>
      <vt:lpstr>Creación de la página de ubicaciones … </vt:lpstr>
      <vt:lpstr>Presentación de PowerPoint</vt:lpstr>
      <vt:lpstr>Adición de imágenes a sus páginas web … </vt:lpstr>
      <vt:lpstr>Adición de imágenes a sus páginas web … </vt:lpstr>
      <vt:lpstr>Adición de imágenes a sus páginas web … </vt:lpstr>
      <vt:lpstr>Adición de imágenes a sus páginas web … </vt:lpstr>
      <vt:lpstr>Adición de imágenes a sus páginas web … </vt:lpstr>
      <vt:lpstr>Adición de imágenes a sus páginas web … </vt:lpstr>
      <vt:lpstr>Adición de imágenes a sus páginas web </vt:lpstr>
      <vt:lpstr>Presentación de PowerPoint</vt:lpstr>
      <vt:lpstr>EJERCICIO 5</vt:lpstr>
      <vt:lpstr>EJERCICIO 5 …</vt:lpstr>
      <vt:lpstr>EJERCICIO 5 …</vt:lpstr>
      <vt:lpstr>EJERCICIO 5 …</vt:lpstr>
      <vt:lpstr>EJERCICIO 5 …</vt:lpstr>
      <vt:lpstr>EJERCICIO 5 …</vt:lpstr>
      <vt:lpstr>EJERCICIO 5 …</vt:lpstr>
      <vt:lpstr>EJERCICIO 5 …</vt:lpstr>
      <vt:lpstr>EJERCICIO 5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Arturo</dc:creator>
  <cp:lastModifiedBy>Arturo</cp:lastModifiedBy>
  <cp:revision>22</cp:revision>
  <dcterms:created xsi:type="dcterms:W3CDTF">2019-04-01T19:08:43Z</dcterms:created>
  <dcterms:modified xsi:type="dcterms:W3CDTF">2019-04-03T01:15:48Z</dcterms:modified>
</cp:coreProperties>
</file>